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326" r:id="rId3"/>
    <p:sldId id="391" r:id="rId4"/>
    <p:sldId id="392" r:id="rId5"/>
    <p:sldId id="393" r:id="rId6"/>
    <p:sldId id="394" r:id="rId7"/>
    <p:sldId id="395" r:id="rId8"/>
    <p:sldId id="396" r:id="rId9"/>
    <p:sldId id="397" r:id="rId10"/>
    <p:sldId id="398" r:id="rId11"/>
    <p:sldId id="399" r:id="rId12"/>
    <p:sldId id="400" r:id="rId13"/>
    <p:sldId id="401" r:id="rId14"/>
    <p:sldId id="404" r:id="rId15"/>
    <p:sldId id="402" r:id="rId16"/>
    <p:sldId id="403" r:id="rId17"/>
    <p:sldId id="388" r:id="rId18"/>
    <p:sldId id="407" r:id="rId19"/>
    <p:sldId id="405" r:id="rId20"/>
    <p:sldId id="406" r:id="rId21"/>
    <p:sldId id="408" r:id="rId22"/>
    <p:sldId id="409" r:id="rId23"/>
    <p:sldId id="410" r:id="rId24"/>
    <p:sldId id="411" r:id="rId25"/>
    <p:sldId id="412" r:id="rId26"/>
    <p:sldId id="413" r:id="rId27"/>
    <p:sldId id="414" r:id="rId28"/>
    <p:sldId id="415" r:id="rId29"/>
    <p:sldId id="416" r:id="rId30"/>
    <p:sldId id="41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6" autoAdjust="0"/>
    <p:restoredTop sz="95501" autoAdjust="0"/>
  </p:normalViewPr>
  <p:slideViewPr>
    <p:cSldViewPr>
      <p:cViewPr varScale="1">
        <p:scale>
          <a:sx n="92" d="100"/>
          <a:sy n="92" d="100"/>
        </p:scale>
        <p:origin x="1350" y="66"/>
      </p:cViewPr>
      <p:guideLst>
        <p:guide orient="horz" pos="2160"/>
        <p:guide pos="2880"/>
      </p:guideLst>
    </p:cSldViewPr>
  </p:slideViewPr>
  <p:outlineViewPr>
    <p:cViewPr>
      <p:scale>
        <a:sx n="33" d="100"/>
        <a:sy n="33" d="100"/>
      </p:scale>
      <p:origin x="0" y="14280"/>
    </p:cViewPr>
  </p:outlineViewPr>
  <p:notesTextViewPr>
    <p:cViewPr>
      <p:scale>
        <a:sx n="150" d="100"/>
        <a:sy n="150" d="100"/>
      </p:scale>
      <p:origin x="0" y="0"/>
    </p:cViewPr>
  </p:notesTextViewPr>
  <p:sorterViewPr>
    <p:cViewPr>
      <p:scale>
        <a:sx n="100" d="100"/>
        <a:sy n="100" d="100"/>
      </p:scale>
      <p:origin x="0" y="57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FC357D-8D92-DA40-84CE-1809DAB2B2C7}" type="datetimeFigureOut">
              <a:rPr lang="en-US" smtClean="0"/>
              <a:t>4/24/2018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C5F683-EE29-344F-87AE-255E8012D27B}" type="slidenum">
              <a:rPr lang="en-US" smtClean="0"/>
              <a:t>‹#›</a:t>
            </a:fld>
            <a:endParaRPr lang="en-US"/>
          </a:p>
        </p:txBody>
      </p:sp>
    </p:spTree>
    <p:extLst>
      <p:ext uri="{BB962C8B-B14F-4D97-AF65-F5344CB8AC3E}">
        <p14:creationId xmlns:p14="http://schemas.microsoft.com/office/powerpoint/2010/main" val="2416242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DA11746-1695-4B91-960A-FC1708A2ABF6}" type="datetimeFigureOut">
              <a:rPr lang="en-GB" smtClean="0"/>
              <a:pPr/>
              <a:t>24/04/2018</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BBEB28-127B-4E81-9966-6841E94E25D4}" type="slidenum">
              <a:rPr lang="en-GB" smtClean="0"/>
              <a:pPr/>
              <a:t>‹#›</a:t>
            </a:fld>
            <a:endParaRPr lang="en-GB"/>
          </a:p>
        </p:txBody>
      </p:sp>
    </p:spTree>
    <p:extLst>
      <p:ext uri="{BB962C8B-B14F-4D97-AF65-F5344CB8AC3E}">
        <p14:creationId xmlns:p14="http://schemas.microsoft.com/office/powerpoint/2010/main" val="46175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EB28-127B-4E81-9966-6841E94E25D4}" type="slidenum">
              <a:rPr lang="en-GB" smtClean="0"/>
              <a:pPr/>
              <a:t>1</a:t>
            </a:fld>
            <a:endParaRPr lang="en-GB"/>
          </a:p>
        </p:txBody>
      </p:sp>
    </p:spTree>
    <p:extLst>
      <p:ext uri="{BB962C8B-B14F-4D97-AF65-F5344CB8AC3E}">
        <p14:creationId xmlns:p14="http://schemas.microsoft.com/office/powerpoint/2010/main" val="3286872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14</a:t>
            </a:fld>
            <a:endParaRPr lang="en-GB"/>
          </a:p>
        </p:txBody>
      </p:sp>
    </p:spTree>
    <p:extLst>
      <p:ext uri="{BB962C8B-B14F-4D97-AF65-F5344CB8AC3E}">
        <p14:creationId xmlns:p14="http://schemas.microsoft.com/office/powerpoint/2010/main" val="426651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Course Presence</a:t>
            </a:r>
          </a:p>
          <a:p>
            <a:pPr marL="228600" indent="-228600">
              <a:buFont typeface="+mj-lt"/>
              <a:buAutoNum type="alphaLcPeriod"/>
            </a:pPr>
            <a:r>
              <a:rPr lang="en-US" sz="1200" kern="1200" dirty="0" smtClean="0">
                <a:solidFill>
                  <a:schemeClr val="tx1"/>
                </a:solidFill>
                <a:effectLst/>
                <a:latin typeface="+mn-lt"/>
                <a:ea typeface="+mn-ea"/>
                <a:cs typeface="+mn-cs"/>
              </a:rPr>
              <a:t>Is the course present on Canvas with students added and signed up?</a:t>
            </a:r>
          </a:p>
          <a:p>
            <a:pPr marL="228600" indent="-228600">
              <a:buFont typeface="+mj-lt"/>
              <a:buAutoNum type="alphaLcPeriod"/>
            </a:pPr>
            <a:r>
              <a:rPr lang="en-US" sz="1200" kern="1200" dirty="0" smtClean="0">
                <a:solidFill>
                  <a:schemeClr val="tx1"/>
                </a:solidFill>
                <a:effectLst/>
                <a:latin typeface="+mn-lt"/>
                <a:ea typeface="+mn-ea"/>
                <a:cs typeface="+mn-cs"/>
              </a:rPr>
              <a:t>Is the course published?</a:t>
            </a:r>
          </a:p>
          <a:p>
            <a:pPr marL="228600" indent="-228600">
              <a:buFont typeface="+mj-lt"/>
              <a:buAutoNum type="alphaLcPeriod"/>
            </a:pPr>
            <a:r>
              <a:rPr lang="en-US" sz="1200" kern="1200" dirty="0" smtClean="0">
                <a:solidFill>
                  <a:schemeClr val="tx1"/>
                </a:solidFill>
                <a:effectLst/>
                <a:latin typeface="+mn-lt"/>
                <a:ea typeface="+mn-ea"/>
                <a:cs typeface="+mn-cs"/>
              </a:rPr>
              <a:t>Is there a course home-page?</a:t>
            </a:r>
          </a:p>
          <a:p>
            <a:pPr marL="228600" indent="-228600">
              <a:buFont typeface="+mj-lt"/>
              <a:buAutoNum type="alphaLcPeriod"/>
            </a:pPr>
            <a:r>
              <a:rPr lang="en-US" sz="1200" kern="1200" dirty="0" smtClean="0">
                <a:solidFill>
                  <a:schemeClr val="tx1"/>
                </a:solidFill>
                <a:effectLst/>
                <a:latin typeface="+mn-lt"/>
                <a:ea typeface="+mn-ea"/>
                <a:cs typeface="+mn-cs"/>
              </a:rPr>
              <a:t>Has faculty published their Bio and asked students to publish their profiles?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Course Syllabus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Is there a syllabus for the course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Outcomes,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Outline of Content,</a:t>
            </a:r>
            <a:r>
              <a:rPr lang="en-US" sz="1200" kern="1200" baseline="0" dirty="0" smtClean="0">
                <a:solidFill>
                  <a:schemeClr val="tx1"/>
                </a:solidFill>
                <a:effectLst/>
                <a:latin typeface="+mn-lt"/>
                <a:ea typeface="+mn-ea"/>
                <a:cs typeface="+mn-cs"/>
              </a:rPr>
              <a:t> List of resources, </a:t>
            </a:r>
            <a:r>
              <a:rPr lang="en-US" sz="1200" kern="1200" dirty="0" smtClean="0">
                <a:solidFill>
                  <a:schemeClr val="tx1"/>
                </a:solidFill>
                <a:effectLst/>
                <a:latin typeface="+mn-lt"/>
                <a:ea typeface="+mn-ea"/>
                <a:cs typeface="+mn-cs"/>
              </a:rPr>
              <a:t>Approach to pedagogy &amp;amp; assessment</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Class policy?</a:t>
            </a:r>
          </a:p>
          <a:p>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Course Resources &amp;amp; Organization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Is the content organized into modules with activities for each unit and explicit due dates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will trigger alerts to students and faculty?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Are there lectures and other resources posted for the course​?​​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Continuous assessment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Are graded activities graded on time and feedback provided to students in a timely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manner?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Are activities well planned out and aligned with content matter​ and learning outcomes​?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Level of Engagement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Is there online​​ ​interaction​ ​between instructor and students and amongst students​ working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team​​s​?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Are activities graded and feedback provided to students?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Are there discussions and ​do ​students actively participating?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about announcements?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Bank</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Has the instructor developed or started developing Question Banks​ for ​his course​s​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problems that promote learning and tie key concepts together?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Are there questions and problems to test the different learning outcomes stated in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syllabus?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15</a:t>
            </a:fld>
            <a:endParaRPr lang="en-GB"/>
          </a:p>
        </p:txBody>
      </p:sp>
    </p:spTree>
    <p:extLst>
      <p:ext uri="{BB962C8B-B14F-4D97-AF65-F5344CB8AC3E}">
        <p14:creationId xmlns:p14="http://schemas.microsoft.com/office/powerpoint/2010/main" val="163204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16</a:t>
            </a:fld>
            <a:endParaRPr lang="en-GB"/>
          </a:p>
        </p:txBody>
      </p:sp>
    </p:spTree>
    <p:extLst>
      <p:ext uri="{BB962C8B-B14F-4D97-AF65-F5344CB8AC3E}">
        <p14:creationId xmlns:p14="http://schemas.microsoft.com/office/powerpoint/2010/main" val="264613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18</a:t>
            </a:fld>
            <a:endParaRPr lang="en-GB"/>
          </a:p>
        </p:txBody>
      </p:sp>
    </p:spTree>
    <p:extLst>
      <p:ext uri="{BB962C8B-B14F-4D97-AF65-F5344CB8AC3E}">
        <p14:creationId xmlns:p14="http://schemas.microsoft.com/office/powerpoint/2010/main" val="416420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19</a:t>
            </a:fld>
            <a:endParaRPr lang="en-GB"/>
          </a:p>
        </p:txBody>
      </p:sp>
    </p:spTree>
    <p:extLst>
      <p:ext uri="{BB962C8B-B14F-4D97-AF65-F5344CB8AC3E}">
        <p14:creationId xmlns:p14="http://schemas.microsoft.com/office/powerpoint/2010/main" val="2420386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20</a:t>
            </a:fld>
            <a:endParaRPr lang="en-GB"/>
          </a:p>
        </p:txBody>
      </p:sp>
    </p:spTree>
    <p:extLst>
      <p:ext uri="{BB962C8B-B14F-4D97-AF65-F5344CB8AC3E}">
        <p14:creationId xmlns:p14="http://schemas.microsoft.com/office/powerpoint/2010/main" val="231975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21</a:t>
            </a:fld>
            <a:endParaRPr lang="en-GB"/>
          </a:p>
        </p:txBody>
      </p:sp>
    </p:spTree>
    <p:extLst>
      <p:ext uri="{BB962C8B-B14F-4D97-AF65-F5344CB8AC3E}">
        <p14:creationId xmlns:p14="http://schemas.microsoft.com/office/powerpoint/2010/main" val="1096566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22</a:t>
            </a:fld>
            <a:endParaRPr lang="en-GB"/>
          </a:p>
        </p:txBody>
      </p:sp>
    </p:spTree>
    <p:extLst>
      <p:ext uri="{BB962C8B-B14F-4D97-AF65-F5344CB8AC3E}">
        <p14:creationId xmlns:p14="http://schemas.microsoft.com/office/powerpoint/2010/main" val="190058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23</a:t>
            </a:fld>
            <a:endParaRPr lang="en-GB"/>
          </a:p>
        </p:txBody>
      </p:sp>
    </p:spTree>
    <p:extLst>
      <p:ext uri="{BB962C8B-B14F-4D97-AF65-F5344CB8AC3E}">
        <p14:creationId xmlns:p14="http://schemas.microsoft.com/office/powerpoint/2010/main" val="1150978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24</a:t>
            </a:fld>
            <a:endParaRPr lang="en-GB"/>
          </a:p>
        </p:txBody>
      </p:sp>
    </p:spTree>
    <p:extLst>
      <p:ext uri="{BB962C8B-B14F-4D97-AF65-F5344CB8AC3E}">
        <p14:creationId xmlns:p14="http://schemas.microsoft.com/office/powerpoint/2010/main" val="95713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EB28-127B-4E81-9966-6841E94E25D4}" type="slidenum">
              <a:rPr lang="en-GB" smtClean="0"/>
              <a:pPr/>
              <a:t>3</a:t>
            </a:fld>
            <a:endParaRPr lang="en-GB"/>
          </a:p>
        </p:txBody>
      </p:sp>
    </p:spTree>
    <p:extLst>
      <p:ext uri="{BB962C8B-B14F-4D97-AF65-F5344CB8AC3E}">
        <p14:creationId xmlns:p14="http://schemas.microsoft.com/office/powerpoint/2010/main" val="1970959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25</a:t>
            </a:fld>
            <a:endParaRPr lang="en-GB"/>
          </a:p>
        </p:txBody>
      </p:sp>
    </p:spTree>
    <p:extLst>
      <p:ext uri="{BB962C8B-B14F-4D97-AF65-F5344CB8AC3E}">
        <p14:creationId xmlns:p14="http://schemas.microsoft.com/office/powerpoint/2010/main" val="942472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26</a:t>
            </a:fld>
            <a:endParaRPr lang="en-GB"/>
          </a:p>
        </p:txBody>
      </p:sp>
    </p:spTree>
    <p:extLst>
      <p:ext uri="{BB962C8B-B14F-4D97-AF65-F5344CB8AC3E}">
        <p14:creationId xmlns:p14="http://schemas.microsoft.com/office/powerpoint/2010/main" val="558814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27</a:t>
            </a:fld>
            <a:endParaRPr lang="en-GB"/>
          </a:p>
        </p:txBody>
      </p:sp>
    </p:spTree>
    <p:extLst>
      <p:ext uri="{BB962C8B-B14F-4D97-AF65-F5344CB8AC3E}">
        <p14:creationId xmlns:p14="http://schemas.microsoft.com/office/powerpoint/2010/main" val="799066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28</a:t>
            </a:fld>
            <a:endParaRPr lang="en-GB"/>
          </a:p>
        </p:txBody>
      </p:sp>
    </p:spTree>
    <p:extLst>
      <p:ext uri="{BB962C8B-B14F-4D97-AF65-F5344CB8AC3E}">
        <p14:creationId xmlns:p14="http://schemas.microsoft.com/office/powerpoint/2010/main" val="2964294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29</a:t>
            </a:fld>
            <a:endParaRPr lang="en-GB"/>
          </a:p>
        </p:txBody>
      </p:sp>
    </p:spTree>
    <p:extLst>
      <p:ext uri="{BB962C8B-B14F-4D97-AF65-F5344CB8AC3E}">
        <p14:creationId xmlns:p14="http://schemas.microsoft.com/office/powerpoint/2010/main" val="814048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30</a:t>
            </a:fld>
            <a:endParaRPr lang="en-GB"/>
          </a:p>
        </p:txBody>
      </p:sp>
    </p:spTree>
    <p:extLst>
      <p:ext uri="{BB962C8B-B14F-4D97-AF65-F5344CB8AC3E}">
        <p14:creationId xmlns:p14="http://schemas.microsoft.com/office/powerpoint/2010/main" val="26133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Cognitivists see </a:t>
            </a:r>
            <a:r>
              <a:rPr lang="en-US" sz="1200" i="1" kern="1200" dirty="0" smtClean="0">
                <a:solidFill>
                  <a:schemeClr val="tx1"/>
                </a:solidFill>
                <a:effectLst/>
                <a:latin typeface="+mn-lt"/>
                <a:ea typeface="+mn-ea"/>
                <a:cs typeface="+mn-cs"/>
              </a:rPr>
              <a:t>learning as an internal process that involves memory, thinking, reflection, abstraction, motivation, and meta-cognition</a:t>
            </a:r>
            <a:r>
              <a:rPr lang="en-US" sz="1200" kern="1200" dirty="0" smtClean="0">
                <a:solidFill>
                  <a:schemeClr val="tx1"/>
                </a:solidFill>
                <a:effectLst/>
                <a:latin typeface="+mn-lt"/>
                <a:ea typeface="+mn-ea"/>
                <a:cs typeface="+mn-cs"/>
              </a:rPr>
              <a:t>. Cognitive psychology </a:t>
            </a:r>
            <a:r>
              <a:rPr lang="en-US" sz="1200" i="1" kern="1200" dirty="0" smtClean="0">
                <a:solidFill>
                  <a:schemeClr val="tx1"/>
                </a:solidFill>
                <a:effectLst/>
                <a:latin typeface="+mn-lt"/>
                <a:ea typeface="+mn-ea"/>
                <a:cs typeface="+mn-cs"/>
              </a:rPr>
              <a:t>looks at learning from an information processing point of view, where the learner uses different types of memory during learning</a:t>
            </a:r>
            <a:r>
              <a:rPr lang="en-US" sz="1200" kern="1200" dirty="0" smtClean="0">
                <a:solidFill>
                  <a:schemeClr val="tx1"/>
                </a:solidFill>
                <a:effectLst/>
                <a:latin typeface="+mn-lt"/>
                <a:ea typeface="+mn-ea"/>
                <a:cs typeface="+mn-cs"/>
              </a:rPr>
              <a:t>. Sensations are received through the senses into the sensory store before processing occurs. The information persists in the sensory store for less than one second (</a:t>
            </a:r>
            <a:r>
              <a:rPr lang="en-US" sz="1200" kern="1200" dirty="0" err="1" smtClean="0">
                <a:solidFill>
                  <a:schemeClr val="tx1"/>
                </a:solidFill>
                <a:effectLst/>
                <a:latin typeface="+mn-lt"/>
                <a:ea typeface="+mn-ea"/>
                <a:cs typeface="+mn-cs"/>
              </a:rPr>
              <a:t>Kalat</a:t>
            </a:r>
            <a:r>
              <a:rPr lang="en-US" sz="1200" kern="1200" dirty="0" smtClean="0">
                <a:solidFill>
                  <a:schemeClr val="tx1"/>
                </a:solidFill>
                <a:effectLst/>
                <a:latin typeface="+mn-lt"/>
                <a:ea typeface="+mn-ea"/>
                <a:cs typeface="+mn-cs"/>
              </a:rPr>
              <a:t>, 2002); if it is not transferred to working memory immediately, it is lost.</a:t>
            </a:r>
          </a:p>
          <a:p>
            <a:r>
              <a:rPr lang="en-US" sz="1200" kern="1200" dirty="0" smtClean="0">
                <a:solidFill>
                  <a:schemeClr val="tx1"/>
                </a:solidFill>
                <a:effectLst/>
                <a:latin typeface="+mn-lt"/>
                <a:ea typeface="+mn-ea"/>
                <a:cs typeface="+mn-cs"/>
              </a:rPr>
              <a:t>Instruction strategy must allow learners to attend to the learning materials so that they can be transferred from the senses to the sensory store and then to working memory. The amount of information transferred to working memory </a:t>
            </a:r>
            <a:r>
              <a:rPr lang="en-US" sz="1200" i="1" kern="1200" dirty="0" smtClean="0">
                <a:solidFill>
                  <a:schemeClr val="tx1"/>
                </a:solidFill>
                <a:effectLst/>
                <a:latin typeface="+mn-lt"/>
                <a:ea typeface="+mn-ea"/>
                <a:cs typeface="+mn-cs"/>
              </a:rPr>
              <a:t>depends on the amount of attention</a:t>
            </a:r>
            <a:r>
              <a:rPr lang="en-US" sz="1200" kern="1200" dirty="0" smtClean="0">
                <a:solidFill>
                  <a:schemeClr val="tx1"/>
                </a:solidFill>
                <a:effectLst/>
                <a:latin typeface="+mn-lt"/>
                <a:ea typeface="+mn-ea"/>
                <a:cs typeface="+mn-cs"/>
              </a:rPr>
              <a:t> that was paid to the incoming information, and on </a:t>
            </a:r>
            <a:r>
              <a:rPr lang="en-US" sz="1200" i="1" kern="1200" dirty="0" smtClean="0">
                <a:solidFill>
                  <a:schemeClr val="tx1"/>
                </a:solidFill>
                <a:effectLst/>
                <a:latin typeface="+mn-lt"/>
                <a:ea typeface="+mn-ea"/>
                <a:cs typeface="+mn-cs"/>
              </a:rPr>
              <a:t>whether cognitive structures are in place to make sense of the information</a:t>
            </a:r>
            <a:r>
              <a:rPr lang="en-US" sz="1200" kern="1200" dirty="0" smtClean="0">
                <a:solidFill>
                  <a:schemeClr val="tx1"/>
                </a:solidFill>
                <a:effectLst/>
                <a:latin typeface="+mn-lt"/>
                <a:ea typeface="+mn-ea"/>
                <a:cs typeface="+mn-cs"/>
              </a:rPr>
              <a:t>. So, course designers must check to see if the appropriate existing cognitive structure is present to enable the learner to process the information. If the relevant cognitive structure is not present, pre-instructional strategies, such as advance organizers, should be included as part of the learning process (</a:t>
            </a:r>
            <a:r>
              <a:rPr lang="en-US" sz="1200" kern="1200" dirty="0" err="1" smtClean="0">
                <a:solidFill>
                  <a:schemeClr val="tx1"/>
                </a:solidFill>
                <a:effectLst/>
                <a:latin typeface="+mn-lt"/>
                <a:ea typeface="+mn-ea"/>
                <a:cs typeface="+mn-cs"/>
              </a:rPr>
              <a:t>Ausubel</a:t>
            </a:r>
            <a:r>
              <a:rPr lang="en-US" sz="1200" kern="1200" dirty="0" smtClean="0">
                <a:solidFill>
                  <a:schemeClr val="tx1"/>
                </a:solidFill>
                <a:effectLst/>
                <a:latin typeface="+mn-lt"/>
                <a:ea typeface="+mn-ea"/>
                <a:cs typeface="+mn-cs"/>
              </a:rPr>
              <a:t>, 1960).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duration in working memory is approximately 20 seconds, and if information in working memory is not processed efficiently, it is not transferred to long-term memory for storage (</a:t>
            </a:r>
            <a:r>
              <a:rPr lang="en-US" sz="1200" kern="1200" dirty="0" err="1" smtClean="0">
                <a:solidFill>
                  <a:schemeClr val="tx1"/>
                </a:solidFill>
                <a:effectLst/>
                <a:latin typeface="+mn-lt"/>
                <a:ea typeface="+mn-ea"/>
                <a:cs typeface="+mn-cs"/>
              </a:rPr>
              <a:t>Kalat</a:t>
            </a:r>
            <a:r>
              <a:rPr lang="en-US" sz="1200" kern="1200" dirty="0" smtClean="0">
                <a:solidFill>
                  <a:schemeClr val="tx1"/>
                </a:solidFill>
                <a:effectLst/>
                <a:latin typeface="+mn-lt"/>
                <a:ea typeface="+mn-ea"/>
                <a:cs typeface="+mn-cs"/>
              </a:rPr>
              <a:t>, 2002). Online learning strategies must present the materials and use strategies to enable students to process the materials efficiently. Since </a:t>
            </a:r>
            <a:r>
              <a:rPr lang="en-US" sz="1200" i="1" kern="1200" dirty="0" smtClean="0">
                <a:solidFill>
                  <a:schemeClr val="tx1"/>
                </a:solidFill>
                <a:effectLst/>
                <a:latin typeface="+mn-lt"/>
                <a:ea typeface="+mn-ea"/>
                <a:cs typeface="+mn-cs"/>
              </a:rPr>
              <a:t>working memory has limited capacity</a:t>
            </a:r>
            <a:r>
              <a:rPr lang="en-US" sz="1200" kern="1200" dirty="0" smtClean="0">
                <a:solidFill>
                  <a:schemeClr val="tx1"/>
                </a:solidFill>
                <a:effectLst/>
                <a:latin typeface="+mn-lt"/>
                <a:ea typeface="+mn-ea"/>
                <a:cs typeface="+mn-cs"/>
              </a:rPr>
              <a:t>, information should be</a:t>
            </a:r>
          </a:p>
          <a:p>
            <a:r>
              <a:rPr lang="en-US" sz="1200" kern="1200" dirty="0" smtClean="0">
                <a:solidFill>
                  <a:schemeClr val="tx1"/>
                </a:solidFill>
                <a:effectLst/>
                <a:latin typeface="+mn-lt"/>
                <a:ea typeface="+mn-ea"/>
                <a:cs typeface="+mn-cs"/>
              </a:rPr>
              <a:t>organized or chunked in pieces of appropriate size to facilitate processing. According to Miller (1956), because humans have limited short-term memory capacity, information should be grouped into meaningful sequences. He suggests that information should be chunked into five to nine (i.e., 7 ± 2) meaningful units to compensate for the limited capacity of short-term memory.</a:t>
            </a:r>
          </a:p>
          <a:p>
            <a:endParaRPr lang="en-US" dirty="0"/>
          </a:p>
        </p:txBody>
      </p:sp>
      <p:sp>
        <p:nvSpPr>
          <p:cNvPr id="4" name="Slide Number Placeholder 3"/>
          <p:cNvSpPr>
            <a:spLocks noGrp="1"/>
          </p:cNvSpPr>
          <p:nvPr>
            <p:ph type="sldNum" sz="quarter" idx="10"/>
          </p:nvPr>
        </p:nvSpPr>
        <p:spPr/>
        <p:txBody>
          <a:bodyPr/>
          <a:lstStyle/>
          <a:p>
            <a:fld id="{35BBEB28-127B-4E81-9966-6841E94E25D4}" type="slidenum">
              <a:rPr lang="en-GB" smtClean="0"/>
              <a:pPr/>
              <a:t>7</a:t>
            </a:fld>
            <a:endParaRPr lang="en-GB"/>
          </a:p>
        </p:txBody>
      </p:sp>
    </p:spTree>
    <p:extLst>
      <p:ext uri="{BB962C8B-B14F-4D97-AF65-F5344CB8AC3E}">
        <p14:creationId xmlns:p14="http://schemas.microsoft.com/office/powerpoint/2010/main" val="69779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Implications for Online Learning</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Strategies should be used to allow learners to perceive and attend to the information so that it can be transferred to working memory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Important information should be placed in the center of the screen for reading, and learners must be able to read from left to right.</a:t>
            </a:r>
          </a:p>
          <a:p>
            <a:pPr lvl="0"/>
            <a:r>
              <a:rPr lang="en-US" sz="1200" kern="1200" dirty="0" smtClean="0">
                <a:solidFill>
                  <a:schemeClr val="tx1"/>
                </a:solidFill>
                <a:effectLst/>
                <a:latin typeface="+mn-lt"/>
                <a:ea typeface="+mn-ea"/>
                <a:cs typeface="+mn-cs"/>
              </a:rPr>
              <a:t>Information critical for learning should be highlighted to focus learners’ attention. For example, in an online lesson, headings should be used to organize the details, and formatted to allow learners to attend to and process the information they contain.</a:t>
            </a:r>
          </a:p>
          <a:p>
            <a:pPr lvl="0"/>
            <a:r>
              <a:rPr lang="en-US" sz="1200" kern="1200" dirty="0" smtClean="0">
                <a:solidFill>
                  <a:schemeClr val="tx1"/>
                </a:solidFill>
                <a:effectLst/>
                <a:latin typeface="+mn-lt"/>
                <a:ea typeface="+mn-ea"/>
                <a:cs typeface="+mn-cs"/>
              </a:rPr>
              <a:t>Learners should be told why they should take the lesson, so that they can attend to the information throughout the lesson.</a:t>
            </a:r>
          </a:p>
          <a:p>
            <a:pPr lvl="0"/>
            <a:r>
              <a:rPr lang="en-US" sz="1200" kern="1200" dirty="0" smtClean="0">
                <a:solidFill>
                  <a:schemeClr val="tx1"/>
                </a:solidFill>
                <a:effectLst/>
                <a:latin typeface="+mn-lt"/>
                <a:ea typeface="+mn-ea"/>
                <a:cs typeface="+mn-cs"/>
              </a:rPr>
              <a:t>The difficulty level of the material must match the cognitive level of the learner, so that the learner can both attend to and relate to the material. Links to both simpler and more complicated materials can be used to accommodate learners at different knowledge levels.</a:t>
            </a:r>
          </a:p>
          <a:p>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Strategies should be used to allow learners to retrieve existing information from long-term memory to help make sense of the new information.</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Use advance organizers to activate an existing cognitive structure or to provide the information to incorporate the details of the lesson : comparative advance organizer can be used to recall prior knowledge to help in processing, and an expository advance organizer can be used to help incorporate the details of the lesson  </a:t>
            </a:r>
          </a:p>
          <a:p>
            <a:pPr lvl="0"/>
            <a:r>
              <a:rPr lang="en-US" sz="1200" kern="1200" dirty="0" smtClean="0">
                <a:solidFill>
                  <a:schemeClr val="tx1"/>
                </a:solidFill>
                <a:effectLst/>
                <a:latin typeface="+mn-lt"/>
                <a:ea typeface="+mn-ea"/>
                <a:cs typeface="+mn-cs"/>
              </a:rPr>
              <a:t>Provide conceptual models that learners can use to retrieve existing mental models or to store the structure they will need to use to learn the details of the lesson.</a:t>
            </a:r>
          </a:p>
          <a:p>
            <a:pPr lvl="0"/>
            <a:r>
              <a:rPr lang="en-US" sz="1200" kern="1200" dirty="0" smtClean="0">
                <a:solidFill>
                  <a:schemeClr val="tx1"/>
                </a:solidFill>
                <a:effectLst/>
                <a:latin typeface="+mn-lt"/>
                <a:ea typeface="+mn-ea"/>
                <a:cs typeface="+mn-cs"/>
              </a:rPr>
              <a:t>Use pre-instructional questions to set expectations and to activate the learners’ existing knowledge structure. Questions presented before the lesson facilitate the recall of existing knowledge, and so help learners learn the materials and motivate them to find additional resources to achieve the lesson outcome.</a:t>
            </a:r>
          </a:p>
          <a:p>
            <a:pPr lvl="0"/>
            <a:r>
              <a:rPr lang="en-US" sz="1200" kern="1200" dirty="0" smtClean="0">
                <a:solidFill>
                  <a:schemeClr val="tx1"/>
                </a:solidFill>
                <a:effectLst/>
                <a:latin typeface="+mn-lt"/>
                <a:ea typeface="+mn-ea"/>
                <a:cs typeface="+mn-cs"/>
              </a:rPr>
              <a:t>Use prerequisite test questions to activate the prerequisite knowledge structure required for learning the new materials. With the flexibility of online learning, students with diverse</a:t>
            </a:r>
          </a:p>
          <a:p>
            <a:pPr lvl="0"/>
            <a:r>
              <a:rPr lang="en-US" sz="1200" kern="1200" dirty="0" smtClean="0">
                <a:solidFill>
                  <a:schemeClr val="tx1"/>
                </a:solidFill>
                <a:effectLst/>
                <a:latin typeface="+mn-lt"/>
                <a:ea typeface="+mn-ea"/>
                <a:cs typeface="+mn-cs"/>
              </a:rPr>
              <a:t>backgrounds and knowledge can choose the most appropriate path to review previous or prerequisite learning before new information is presented.</a:t>
            </a:r>
          </a:p>
          <a:p>
            <a:pPr lvl="0"/>
            <a:r>
              <a:rPr lang="en-US" sz="1200" kern="1200" dirty="0" smtClean="0">
                <a:solidFill>
                  <a:schemeClr val="tx1"/>
                </a:solidFill>
                <a:effectLst/>
                <a:latin typeface="+mn-lt"/>
                <a:ea typeface="+mn-ea"/>
                <a:cs typeface="+mn-cs"/>
              </a:rPr>
              <a:t>Information should be chunked to prevent overload during processing in working memory. To facilitate deep processing, learners should be asked to generate the information maps during the learning process or as a summary activity after the lesson (Bonk &amp; Reynolds, 1997). In addition to facilitating deep processing, information maps can provide the “big picture” to learners, to help them comprehend the details of a lesson. Online learning can capitalize on the processing and visual capabilities of the computer to present information maps to learners or to ask learners to generate information maps using mapmaking software.</a:t>
            </a:r>
          </a:p>
          <a:p>
            <a:r>
              <a:rPr lang="en-US" sz="1200" kern="1200" dirty="0" smtClean="0">
                <a:solidFill>
                  <a:schemeClr val="tx1"/>
                </a:solidFill>
                <a:effectLst/>
                <a:latin typeface="+mn-lt"/>
                <a:ea typeface="+mn-ea"/>
                <a:cs typeface="+mn-cs"/>
              </a:rPr>
              <a:t>Other strategies that promote deep processing should be used to help transfer information to long-term storage. Strategies that require learners to </a:t>
            </a:r>
            <a:r>
              <a:rPr lang="en-US" sz="1200" i="1" kern="1200" dirty="0" smtClean="0">
                <a:solidFill>
                  <a:schemeClr val="tx1"/>
                </a:solidFill>
                <a:effectLst/>
                <a:latin typeface="+mn-lt"/>
                <a:ea typeface="+mn-ea"/>
                <a:cs typeface="+mn-cs"/>
              </a:rPr>
              <a:t>apply, analyze, synthesize, and evaluate promote higher-level learning,</a:t>
            </a:r>
            <a:r>
              <a:rPr lang="en-US" sz="1200" kern="1200" dirty="0" smtClean="0">
                <a:solidFill>
                  <a:schemeClr val="tx1"/>
                </a:solidFill>
                <a:effectLst/>
                <a:latin typeface="+mn-lt"/>
                <a:ea typeface="+mn-ea"/>
                <a:cs typeface="+mn-cs"/>
              </a:rPr>
              <a:t> which makes the transfer to long term memory more effective. </a:t>
            </a:r>
            <a:endParaRPr lang="en-US" dirty="0"/>
          </a:p>
        </p:txBody>
      </p:sp>
      <p:sp>
        <p:nvSpPr>
          <p:cNvPr id="4" name="Slide Number Placeholder 3"/>
          <p:cNvSpPr>
            <a:spLocks noGrp="1"/>
          </p:cNvSpPr>
          <p:nvPr>
            <p:ph type="sldNum" sz="quarter" idx="10"/>
          </p:nvPr>
        </p:nvSpPr>
        <p:spPr/>
        <p:txBody>
          <a:bodyPr/>
          <a:lstStyle/>
          <a:p>
            <a:fld id="{35BBEB28-127B-4E81-9966-6841E94E25D4}" type="slidenum">
              <a:rPr lang="en-GB" smtClean="0"/>
              <a:pPr/>
              <a:t>8</a:t>
            </a:fld>
            <a:endParaRPr lang="en-GB"/>
          </a:p>
        </p:txBody>
      </p:sp>
    </p:spTree>
    <p:extLst>
      <p:ext uri="{BB962C8B-B14F-4D97-AF65-F5344CB8AC3E}">
        <p14:creationId xmlns:p14="http://schemas.microsoft.com/office/powerpoint/2010/main" val="45434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Cognitivist School of Thought: Part 1 – Individual Differences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Include a variety of learning strategies in online instruction to accommodate those differences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Learning style </a:t>
            </a:r>
            <a:r>
              <a:rPr lang="en-US" sz="1200" kern="1200" dirty="0" smtClean="0">
                <a:solidFill>
                  <a:schemeClr val="tx1"/>
                </a:solidFill>
                <a:effectLst/>
                <a:latin typeface="+mn-lt"/>
                <a:ea typeface="+mn-ea"/>
                <a:cs typeface="+mn-cs"/>
              </a:rPr>
              <a:t>refers</a:t>
            </a:r>
          </a:p>
          <a:p>
            <a:r>
              <a:rPr lang="en-US" sz="1200" kern="1200" dirty="0" smtClean="0">
                <a:solidFill>
                  <a:schemeClr val="tx1"/>
                </a:solidFill>
                <a:effectLst/>
                <a:latin typeface="+mn-lt"/>
                <a:ea typeface="+mn-ea"/>
                <a:cs typeface="+mn-cs"/>
              </a:rPr>
              <a:t>to how a learner perceives, interacts with, and responds to the learning environment; it is a measure of individual differences Kolb (1984) suggests that two components make up our learning experience: </a:t>
            </a:r>
            <a:r>
              <a:rPr lang="en-US" sz="1200" i="1" kern="1200" dirty="0" smtClean="0">
                <a:solidFill>
                  <a:schemeClr val="tx1"/>
                </a:solidFill>
                <a:effectLst/>
                <a:latin typeface="+mn-lt"/>
                <a:ea typeface="+mn-ea"/>
                <a:cs typeface="+mn-cs"/>
              </a:rPr>
              <a:t>perceiving</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processing</a:t>
            </a:r>
            <a:r>
              <a:rPr lang="en-US" sz="1200" kern="1200" dirty="0" smtClean="0">
                <a:solidFill>
                  <a:schemeClr val="tx1"/>
                </a:solidFill>
                <a:effectLst/>
                <a:latin typeface="+mn-lt"/>
                <a:ea typeface="+mn-ea"/>
                <a:cs typeface="+mn-cs"/>
              </a:rPr>
              <a:t>. Perceiving refers to the way learners sense and absorb the information around them, from concrete experience to reflective observation. Concrete experience relates to students’ desire to learn things that have personal meaning in life. With reflective observation, students like to take the time to think about and reflect on the learning materials. The second component, processing, is related to how learners understand and process the information that is absorbed after perceiving. Processing ranges from abstract conceptualization to active experimentation. Learners who have a preference for abstract conceptualization like to learn facts and figures, and to research new information on different topics. Learners who have a preference for active experimentation prefer to apply what they learn to real-life situations and to go beyond what was presented. They like to try things and learn from their experience. Online learning can cater for individual differences by determining the learner’s preference and providing appropriate learning activities based on the learner’s style. </a:t>
            </a:r>
            <a:r>
              <a:rPr lang="en-US" sz="1200" i="1" kern="1200" dirty="0" smtClean="0">
                <a:solidFill>
                  <a:schemeClr val="tx1"/>
                </a:solidFill>
                <a:effectLst/>
                <a:latin typeface="+mn-lt"/>
                <a:ea typeface="+mn-ea"/>
                <a:cs typeface="+mn-cs"/>
              </a:rPr>
              <a:t>Cognitive style </a:t>
            </a:r>
            <a:r>
              <a:rPr lang="en-US" sz="1200" kern="1200" dirty="0" smtClean="0">
                <a:solidFill>
                  <a:schemeClr val="tx1"/>
                </a:solidFill>
                <a:effectLst/>
                <a:latin typeface="+mn-lt"/>
                <a:ea typeface="+mn-ea"/>
                <a:cs typeface="+mn-cs"/>
              </a:rPr>
              <a:t>refers to a learner’s preferred way of processing information; that is, the person’s </a:t>
            </a:r>
            <a:r>
              <a:rPr lang="en-US" sz="1200" i="1" kern="1200" dirty="0" smtClean="0">
                <a:solidFill>
                  <a:schemeClr val="tx1"/>
                </a:solidFill>
                <a:effectLst/>
                <a:latin typeface="+mn-lt"/>
                <a:ea typeface="+mn-ea"/>
                <a:cs typeface="+mn-cs"/>
              </a:rPr>
              <a:t>typical mode of thinking, remembering, or problem solving</a:t>
            </a:r>
            <a:r>
              <a:rPr lang="en-US" sz="1200" kern="1200" dirty="0" smtClean="0">
                <a:solidFill>
                  <a:schemeClr val="tx1"/>
                </a:solidFill>
                <a:effectLst/>
                <a:latin typeface="+mn-lt"/>
                <a:ea typeface="+mn-ea"/>
                <a:cs typeface="+mn-cs"/>
              </a:rPr>
              <a:t>. Thus, cognitive style is another individual difference indicator. Cognitive style is considered to be a personality dimension that influences attitudes, values, and social interaction. One of the dimensions of cognitive style that has implications for online learning is the distinction between </a:t>
            </a:r>
            <a:r>
              <a:rPr lang="en-US" sz="1200" i="1" kern="1200" dirty="0" smtClean="0">
                <a:solidFill>
                  <a:schemeClr val="tx1"/>
                </a:solidFill>
                <a:effectLst/>
                <a:latin typeface="+mn-lt"/>
                <a:ea typeface="+mn-ea"/>
                <a:cs typeface="+mn-cs"/>
              </a:rPr>
              <a:t>field dependent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field-independent </a:t>
            </a:r>
            <a:r>
              <a:rPr lang="en-US" sz="1200" kern="1200" dirty="0" smtClean="0">
                <a:solidFill>
                  <a:schemeClr val="tx1"/>
                </a:solidFill>
                <a:effectLst/>
                <a:latin typeface="+mn-lt"/>
                <a:ea typeface="+mn-ea"/>
                <a:cs typeface="+mn-cs"/>
              </a:rPr>
              <a:t>personalities.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Implications for Online Learning Continued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Activities to support different learning styles from concrete-experience learners through reflective-observation learners and abstract conceptualization learners to active experimentation learners</a:t>
            </a:r>
          </a:p>
          <a:p>
            <a:pPr lvl="0"/>
            <a:r>
              <a:rPr lang="en-US" sz="1200" kern="1200" dirty="0" smtClean="0">
                <a:solidFill>
                  <a:schemeClr val="tx1"/>
                </a:solidFill>
                <a:effectLst/>
                <a:latin typeface="+mn-lt"/>
                <a:ea typeface="+mn-ea"/>
                <a:cs typeface="+mn-cs"/>
              </a:rPr>
              <a:t>Active support for different learning styles</a:t>
            </a:r>
          </a:p>
          <a:p>
            <a:pPr lvl="0"/>
            <a:r>
              <a:rPr lang="en-US" sz="1200" kern="1200" dirty="0" smtClean="0">
                <a:solidFill>
                  <a:schemeClr val="tx1"/>
                </a:solidFill>
                <a:effectLst/>
                <a:latin typeface="+mn-lt"/>
                <a:ea typeface="+mn-ea"/>
                <a:cs typeface="+mn-cs"/>
              </a:rPr>
              <a:t>Present information in different modes – textual, verbal and visual to facilitate differences in processing and transfer to long-term memory</a:t>
            </a:r>
          </a:p>
          <a:p>
            <a:pPr lvl="0"/>
            <a:r>
              <a:rPr lang="en-US" sz="1200" kern="1200" dirty="0" smtClean="0">
                <a:solidFill>
                  <a:schemeClr val="tx1"/>
                </a:solidFill>
                <a:effectLst/>
                <a:latin typeface="+mn-lt"/>
                <a:ea typeface="+mn-ea"/>
                <a:cs typeface="+mn-cs"/>
              </a:rPr>
              <a:t>Provide motivation for learning considering both intrinsic and extrinsic. Motivation should consider attention, relevance and confidence (design for success by going simple to complex and known to unknown</a:t>
            </a:r>
          </a:p>
          <a:p>
            <a:pPr lvl="0"/>
            <a:r>
              <a:rPr lang="en-US" sz="1200" kern="1200" dirty="0" smtClean="0">
                <a:solidFill>
                  <a:schemeClr val="tx1"/>
                </a:solidFill>
                <a:effectLst/>
                <a:latin typeface="+mn-lt"/>
                <a:ea typeface="+mn-ea"/>
                <a:cs typeface="+mn-cs"/>
              </a:rPr>
              <a:t>Promote meta-cognitive skills .. </a:t>
            </a:r>
            <a:r>
              <a:rPr lang="en-US" sz="1200" i="1" kern="1200" dirty="0" smtClean="0">
                <a:solidFill>
                  <a:schemeClr val="tx1"/>
                </a:solidFill>
                <a:effectLst/>
                <a:latin typeface="+mn-lt"/>
                <a:ea typeface="+mn-ea"/>
                <a:cs typeface="+mn-cs"/>
              </a:rPr>
              <a:t>Metacognition </a:t>
            </a:r>
            <a:r>
              <a:rPr lang="en-US" sz="1200" kern="1200" dirty="0" smtClean="0">
                <a:solidFill>
                  <a:schemeClr val="tx1"/>
                </a:solidFill>
                <a:effectLst/>
                <a:latin typeface="+mn-lt"/>
                <a:ea typeface="+mn-ea"/>
                <a:cs typeface="+mn-cs"/>
              </a:rPr>
              <a:t>is a learner’s ability to be aware of his or her</a:t>
            </a:r>
          </a:p>
          <a:p>
            <a:r>
              <a:rPr lang="en-US" sz="1200" kern="1200" dirty="0" smtClean="0">
                <a:solidFill>
                  <a:schemeClr val="tx1"/>
                </a:solidFill>
                <a:effectLst/>
                <a:latin typeface="+mn-lt"/>
                <a:ea typeface="+mn-ea"/>
                <a:cs typeface="+mn-cs"/>
              </a:rPr>
              <a:t>cognitive capabilities and use these capabilities to learn. When learning online, learners should be given the opportunity to reflect on what they are learning, collaborate with other learners, and to check their progress. Self-check questions and exercises with feedback throughout a lesson are good strategies to allow learners to check how they are doing, so that they can use their metacognitive skills to adjust their learning approach if necessary.</a:t>
            </a:r>
          </a:p>
          <a:p>
            <a:pPr lvl="0"/>
            <a:r>
              <a:rPr lang="en-US" sz="1200" kern="1200" dirty="0" smtClean="0">
                <a:solidFill>
                  <a:schemeClr val="tx1"/>
                </a:solidFill>
                <a:effectLst/>
                <a:latin typeface="+mn-lt"/>
                <a:ea typeface="+mn-ea"/>
                <a:cs typeface="+mn-cs"/>
              </a:rPr>
              <a:t>Online strategies that facilitate the transfer of learning should be used to encourage application in different and real-life situations. Simulation of the real situation, using real-life cases, should be part of the lesson. Also, learners should be given the opportunity to complete assignments and projects that use real life applications and information. Transfer to real-life situations could assist the learners to develop personal meaning and contextualize the information. Cognitive psychology suggests that learners receive and process information to be transferred into long-term memory for storage. The amount of information processed depends on the amount that is perceived, and the amount stored in long-term memory depends on the quality of the processing in working memory. Effective online lessons must use techniques to allow learners to sense and perceive the information, and must include strategies to facilitate high-level processing for transfer of information to long-term memory. After learners acquire the information, they create personal knowledge to make the materials meaningful. The constructivist school of learning, which is discussed below, suggests that learners construct personal knowledge from the learning experience.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9</a:t>
            </a:fld>
            <a:endParaRPr lang="en-GB"/>
          </a:p>
        </p:txBody>
      </p:sp>
    </p:spTree>
    <p:extLst>
      <p:ext uri="{BB962C8B-B14F-4D97-AF65-F5344CB8AC3E}">
        <p14:creationId xmlns:p14="http://schemas.microsoft.com/office/powerpoint/2010/main" val="365323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Constructivist School of Learning</a:t>
            </a:r>
          </a:p>
          <a:p>
            <a:r>
              <a:rPr lang="en-US" sz="1200" kern="1200" dirty="0" smtClean="0">
                <a:solidFill>
                  <a:schemeClr val="tx1"/>
                </a:solidFill>
                <a:effectLst/>
                <a:latin typeface="+mn-lt"/>
                <a:ea typeface="+mn-ea"/>
                <a:cs typeface="+mn-cs"/>
              </a:rPr>
              <a:t>Constructivists see learners as being active rather than passive. Knowledge is not received from the outside or from someone else; rather, it is the individual </a:t>
            </a:r>
            <a:r>
              <a:rPr lang="en-US" sz="1200" i="1" kern="1200" dirty="0" smtClean="0">
                <a:solidFill>
                  <a:schemeClr val="tx1"/>
                </a:solidFill>
                <a:effectLst/>
                <a:latin typeface="+mn-lt"/>
                <a:ea typeface="+mn-ea"/>
                <a:cs typeface="+mn-cs"/>
              </a:rPr>
              <a:t>learner’s interpretation and processing of what is received through the senses that creates knowledge</a:t>
            </a:r>
            <a:r>
              <a:rPr lang="en-US" sz="1200" kern="1200" dirty="0" smtClean="0">
                <a:solidFill>
                  <a:schemeClr val="tx1"/>
                </a:solidFill>
                <a:effectLst/>
                <a:latin typeface="+mn-lt"/>
                <a:ea typeface="+mn-ea"/>
                <a:cs typeface="+mn-cs"/>
              </a:rPr>
              <a:t>. The learner is the center of the learning, with the instructor playing an advising and facilitating role. Learners should be allowed to construct knowledge rather than being given knowledge through instruction (Duffy &amp; Cunningham, 1996). </a:t>
            </a:r>
            <a:r>
              <a:rPr lang="en-US" sz="1200" i="1" kern="1200" dirty="0" smtClean="0">
                <a:solidFill>
                  <a:schemeClr val="tx1"/>
                </a:solidFill>
                <a:effectLst/>
                <a:latin typeface="+mn-lt"/>
                <a:ea typeface="+mn-ea"/>
                <a:cs typeface="+mn-cs"/>
              </a:rPr>
              <a:t>A major emphasis of constructivists is situated learning, which sees learning as contextual</a:t>
            </a:r>
            <a:r>
              <a:rPr lang="en-US" sz="1200" kern="1200" dirty="0" smtClean="0">
                <a:solidFill>
                  <a:schemeClr val="tx1"/>
                </a:solidFill>
                <a:effectLst/>
                <a:latin typeface="+mn-lt"/>
                <a:ea typeface="+mn-ea"/>
                <a:cs typeface="+mn-cs"/>
              </a:rPr>
              <a:t>. Learning activities that allow learners to contextualize the information should be used in online instruction. If the information has to be applied in many contexts, then learning strategies that promote multi-contextual learning should be used to make sure that learners can indeed apply the information broadly. </a:t>
            </a:r>
            <a:r>
              <a:rPr lang="en-US" sz="1200" i="1" kern="1200" dirty="0" smtClean="0">
                <a:solidFill>
                  <a:schemeClr val="tx1"/>
                </a:solidFill>
                <a:effectLst/>
                <a:latin typeface="+mn-lt"/>
                <a:ea typeface="+mn-ea"/>
                <a:cs typeface="+mn-cs"/>
              </a:rPr>
              <a:t>Learning is moving away from one-way instruction to construction and discovery of knowledge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Implications for Online Learning</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Learning should be an active process</a:t>
            </a:r>
            <a:r>
              <a:rPr lang="en-US" sz="1200" kern="1200" dirty="0" smtClean="0">
                <a:solidFill>
                  <a:schemeClr val="tx1"/>
                </a:solidFill>
                <a:effectLst/>
                <a:latin typeface="+mn-lt"/>
                <a:ea typeface="+mn-ea"/>
                <a:cs typeface="+mn-cs"/>
              </a:rPr>
              <a:t>. Keeping learners active doing meaningful activities results in high-level processing, which facilitates the creation of personalized meaning. Asking to apply the information in a practical situation is an active process, and facilitates personal interpretation and relevance.</a:t>
            </a:r>
          </a:p>
          <a:p>
            <a:pPr lvl="0"/>
            <a:r>
              <a:rPr lang="en-US" sz="1200" i="1" kern="1200" dirty="0" smtClean="0">
                <a:solidFill>
                  <a:schemeClr val="tx1"/>
                </a:solidFill>
                <a:effectLst/>
                <a:latin typeface="+mn-lt"/>
                <a:ea typeface="+mn-ea"/>
                <a:cs typeface="+mn-cs"/>
              </a:rPr>
              <a:t>Learners should construct their own knowledge rather than accepting that given by the instructor</a:t>
            </a:r>
            <a:r>
              <a:rPr lang="en-US" sz="1200" kern="1200" dirty="0" smtClean="0">
                <a:solidFill>
                  <a:schemeClr val="tx1"/>
                </a:solidFill>
                <a:effectLst/>
                <a:latin typeface="+mn-lt"/>
                <a:ea typeface="+mn-ea"/>
                <a:cs typeface="+mn-cs"/>
              </a:rPr>
              <a:t>. Knowledge construction is facilitated by good interactive online instruction, since the students have to take the initiative to learn and to interact with other students and the instructor, and because the learning agenda is controlled by the student</a:t>
            </a:r>
          </a:p>
          <a:p>
            <a:pPr lvl="0"/>
            <a:r>
              <a:rPr lang="en-US" sz="1200" i="1" kern="1200" dirty="0" smtClean="0">
                <a:solidFill>
                  <a:schemeClr val="tx1"/>
                </a:solidFill>
                <a:effectLst/>
                <a:latin typeface="+mn-lt"/>
                <a:ea typeface="+mn-ea"/>
                <a:cs typeface="+mn-cs"/>
              </a:rPr>
              <a:t>Collaborative and cooperative learning should be encouraged to facilitate constructivist learning </a:t>
            </a:r>
            <a:r>
              <a:rPr lang="en-US" sz="1200" kern="1200" dirty="0" smtClean="0">
                <a:solidFill>
                  <a:schemeClr val="tx1"/>
                </a:solidFill>
                <a:effectLst/>
                <a:latin typeface="+mn-lt"/>
                <a:ea typeface="+mn-ea"/>
                <a:cs typeface="+mn-cs"/>
              </a:rPr>
              <a:t>(Hooper &amp; </a:t>
            </a:r>
            <a:r>
              <a:rPr lang="en-US" sz="1200" kern="1200" dirty="0" err="1" smtClean="0">
                <a:solidFill>
                  <a:schemeClr val="tx1"/>
                </a:solidFill>
                <a:effectLst/>
                <a:latin typeface="+mn-lt"/>
                <a:ea typeface="+mn-ea"/>
                <a:cs typeface="+mn-cs"/>
              </a:rPr>
              <a:t>Hannafin</a:t>
            </a:r>
            <a:r>
              <a:rPr lang="en-US" sz="1200" kern="1200" dirty="0" smtClean="0">
                <a:solidFill>
                  <a:schemeClr val="tx1"/>
                </a:solidFill>
                <a:effectLst/>
                <a:latin typeface="+mn-lt"/>
                <a:ea typeface="+mn-ea"/>
                <a:cs typeface="+mn-cs"/>
              </a:rPr>
              <a:t>, 1991; Johnson &amp; Johnson, 1996; </a:t>
            </a:r>
            <a:r>
              <a:rPr lang="en-US" sz="1200" kern="1200" dirty="0" err="1" smtClean="0">
                <a:solidFill>
                  <a:schemeClr val="tx1"/>
                </a:solidFill>
                <a:effectLst/>
                <a:latin typeface="+mn-lt"/>
                <a:ea typeface="+mn-ea"/>
                <a:cs typeface="+mn-cs"/>
              </a:rPr>
              <a:t>Palloff</a:t>
            </a:r>
            <a:r>
              <a:rPr lang="en-US" sz="1200" kern="1200" dirty="0" smtClean="0">
                <a:solidFill>
                  <a:schemeClr val="tx1"/>
                </a:solidFill>
                <a:effectLst/>
                <a:latin typeface="+mn-lt"/>
                <a:ea typeface="+mn-ea"/>
                <a:cs typeface="+mn-cs"/>
              </a:rPr>
              <a:t> &amp; Pratt, 1999). Working with other learners gives learners real-life experience of working in a group, and allows them to use their metacognitive skills. Learners will also be able to use the strengths of other learners, and to learn from others. When assigning learners for group work, membership should be based on the expertise level and learning style of individual group members, so that individual team members can benefit from one another’s strengths.</a:t>
            </a:r>
          </a:p>
          <a:p>
            <a:pPr lvl="0"/>
            <a:r>
              <a:rPr lang="en-US" sz="1200" i="1" kern="1200" dirty="0" smtClean="0">
                <a:solidFill>
                  <a:schemeClr val="tx1"/>
                </a:solidFill>
                <a:effectLst/>
                <a:latin typeface="+mn-lt"/>
                <a:ea typeface="+mn-ea"/>
                <a:cs typeface="+mn-cs"/>
              </a:rPr>
              <a:t>Learners should be given control of the learning process.</a:t>
            </a:r>
            <a:r>
              <a:rPr lang="en-US" sz="1200" kern="1200" dirty="0" smtClean="0">
                <a:solidFill>
                  <a:schemeClr val="tx1"/>
                </a:solidFill>
                <a:effectLst/>
                <a:latin typeface="+mn-lt"/>
                <a:ea typeface="+mn-ea"/>
                <a:cs typeface="+mn-cs"/>
              </a:rPr>
              <a:t> There should be a form of guided discovery where learners are allowed to make decision on learning goals, but with some guidance from the instructor.</a:t>
            </a:r>
          </a:p>
          <a:p>
            <a:pPr lvl="0"/>
            <a:r>
              <a:rPr lang="en-US" sz="1200" i="1" kern="1200" dirty="0" smtClean="0">
                <a:solidFill>
                  <a:schemeClr val="tx1"/>
                </a:solidFill>
                <a:effectLst/>
                <a:latin typeface="+mn-lt"/>
                <a:ea typeface="+mn-ea"/>
                <a:cs typeface="+mn-cs"/>
              </a:rPr>
              <a:t>Learners should be given time and opportunity to reflect</a:t>
            </a:r>
            <a:r>
              <a:rPr lang="en-US" sz="1200" kern="1200" dirty="0" smtClean="0">
                <a:solidFill>
                  <a:schemeClr val="tx1"/>
                </a:solidFill>
                <a:effectLst/>
                <a:latin typeface="+mn-lt"/>
                <a:ea typeface="+mn-ea"/>
                <a:cs typeface="+mn-cs"/>
              </a:rPr>
              <a:t>. When learning online, students need the time to reflect and internalize the information. Embedded questions on the content can be used throughout the lesson to encourage learners to reflect on and process the information in a relevant and meaningful manner; or learners can be asked to generate a learning journal during the learning process to encourage reflection and processing.</a:t>
            </a:r>
          </a:p>
          <a:p>
            <a:pPr lvl="0"/>
            <a:r>
              <a:rPr lang="en-US" sz="1200" i="1" kern="1200" dirty="0" smtClean="0">
                <a:solidFill>
                  <a:schemeClr val="tx1"/>
                </a:solidFill>
                <a:effectLst/>
                <a:latin typeface="+mn-lt"/>
                <a:ea typeface="+mn-ea"/>
                <a:cs typeface="+mn-cs"/>
              </a:rPr>
              <a:t>Learning should be made meaningful for learners.</a:t>
            </a:r>
            <a:r>
              <a:rPr lang="en-US" sz="1200" kern="1200" dirty="0" smtClean="0">
                <a:solidFill>
                  <a:schemeClr val="tx1"/>
                </a:solidFill>
                <a:effectLst/>
                <a:latin typeface="+mn-lt"/>
                <a:ea typeface="+mn-ea"/>
                <a:cs typeface="+mn-cs"/>
              </a:rPr>
              <a:t> The learning materials should include examples that relate to students, so that they can make sense of the information. Assignments and projects should allow learners to choose meaningful activities to help them apply and personalize the information.</a:t>
            </a:r>
          </a:p>
          <a:p>
            <a:r>
              <a:rPr lang="en-US" sz="1200" i="1" kern="1200" dirty="0" smtClean="0">
                <a:solidFill>
                  <a:schemeClr val="tx1"/>
                </a:solidFill>
                <a:effectLst/>
                <a:latin typeface="+mn-lt"/>
                <a:ea typeface="+mn-ea"/>
                <a:cs typeface="+mn-cs"/>
              </a:rPr>
              <a:t>Learning should be interactive to promote higher-level learning and social presence, and to help develop personal meaning. </a:t>
            </a:r>
            <a:r>
              <a:rPr lang="en-US" sz="1200" kern="1200" dirty="0" smtClean="0">
                <a:solidFill>
                  <a:schemeClr val="tx1"/>
                </a:solidFill>
                <a:effectLst/>
                <a:latin typeface="+mn-lt"/>
                <a:ea typeface="+mn-ea"/>
                <a:cs typeface="+mn-cs"/>
              </a:rPr>
              <a:t>According to </a:t>
            </a:r>
            <a:r>
              <a:rPr lang="en-US" sz="1200" kern="1200" dirty="0" err="1" smtClean="0">
                <a:solidFill>
                  <a:schemeClr val="tx1"/>
                </a:solidFill>
                <a:effectLst/>
                <a:latin typeface="+mn-lt"/>
                <a:ea typeface="+mn-ea"/>
                <a:cs typeface="+mn-cs"/>
              </a:rPr>
              <a:t>Heinich</a:t>
            </a:r>
            <a:r>
              <a:rPr lang="en-US" sz="1200" kern="1200" dirty="0" smtClean="0">
                <a:solidFill>
                  <a:schemeClr val="tx1"/>
                </a:solidFill>
                <a:effectLst/>
                <a:latin typeface="+mn-lt"/>
                <a:ea typeface="+mn-ea"/>
                <a:cs typeface="+mn-cs"/>
              </a:rPr>
              <a:t> et al. (2002), learning is the development of new knowledge, skills, and attitudes as the learner interacts with information and the environment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10</a:t>
            </a:fld>
            <a:endParaRPr lang="en-GB"/>
          </a:p>
        </p:txBody>
      </p:sp>
    </p:spTree>
    <p:extLst>
      <p:ext uri="{BB962C8B-B14F-4D97-AF65-F5344CB8AC3E}">
        <p14:creationId xmlns:p14="http://schemas.microsoft.com/office/powerpoint/2010/main" val="332612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11</a:t>
            </a:fld>
            <a:endParaRPr lang="en-GB"/>
          </a:p>
        </p:txBody>
      </p:sp>
    </p:spTree>
    <p:extLst>
      <p:ext uri="{BB962C8B-B14F-4D97-AF65-F5344CB8AC3E}">
        <p14:creationId xmlns:p14="http://schemas.microsoft.com/office/powerpoint/2010/main" val="389863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12</a:t>
            </a:fld>
            <a:endParaRPr lang="en-GB"/>
          </a:p>
        </p:txBody>
      </p:sp>
    </p:spTree>
    <p:extLst>
      <p:ext uri="{BB962C8B-B14F-4D97-AF65-F5344CB8AC3E}">
        <p14:creationId xmlns:p14="http://schemas.microsoft.com/office/powerpoint/2010/main" val="190020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BBEB28-127B-4E81-9966-6841E94E25D4}" type="slidenum">
              <a:rPr lang="en-GB" smtClean="0"/>
              <a:pPr/>
              <a:t>13</a:t>
            </a:fld>
            <a:endParaRPr lang="en-GB"/>
          </a:p>
        </p:txBody>
      </p:sp>
    </p:spTree>
    <p:extLst>
      <p:ext uri="{BB962C8B-B14F-4D97-AF65-F5344CB8AC3E}">
        <p14:creationId xmlns:p14="http://schemas.microsoft.com/office/powerpoint/2010/main" val="2627655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8" name="Date Placeholder 27"/>
          <p:cNvSpPr>
            <a:spLocks noGrp="1"/>
          </p:cNvSpPr>
          <p:nvPr>
            <p:ph type="dt" sz="half" idx="10"/>
          </p:nvPr>
        </p:nvSpPr>
        <p:spPr/>
        <p:txBody>
          <a:bodyPr/>
          <a:lstStyle/>
          <a:p>
            <a:fld id="{01769C17-E74B-49E0-8182-6282B0792C50}" type="datetime1">
              <a:rPr lang="en-US" smtClean="0"/>
              <a:t>4/24/2018</a:t>
            </a:fld>
            <a:endParaRPr lang="en-US"/>
          </a:p>
        </p:txBody>
      </p:sp>
      <p:sp>
        <p:nvSpPr>
          <p:cNvPr id="17" name="Footer Placeholder 16"/>
          <p:cNvSpPr>
            <a:spLocks noGrp="1"/>
          </p:cNvSpPr>
          <p:nvPr>
            <p:ph type="ftr" sz="quarter" idx="11"/>
          </p:nvPr>
        </p:nvSpPr>
        <p:spPr/>
        <p:txBody>
          <a:bodyPr/>
          <a:lstStyle/>
          <a:p>
            <a:r>
              <a:rPr kumimoji="0" lang="en-US" smtClean="0"/>
              <a:t>Dr. Mathias Fonkam: LDL &amp; Canvas LMS</a:t>
            </a:r>
            <a:endParaRPr kumimoji="0" lang="en-US"/>
          </a:p>
        </p:txBody>
      </p:sp>
      <p:sp>
        <p:nvSpPr>
          <p:cNvPr id="29" name="Slide Number Placeholder 28"/>
          <p:cNvSpPr>
            <a:spLocks noGrp="1"/>
          </p:cNvSpPr>
          <p:nvPr>
            <p:ph type="sldNum" sz="quarter" idx="12"/>
          </p:nvPr>
        </p:nvSpPr>
        <p:spPr>
          <a:solidFill>
            <a:srgbClr val="002060"/>
          </a:solidFill>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rgbClr val="92D05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rgbClr val="92D05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rgbClr val="0070C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8434" name="Picture 2" descr="C:\Users\Ferdinand Che\Documents\Library\AUN\Artefacts\aun_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5313" y="137961"/>
            <a:ext cx="1447800" cy="123063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ctrTitle" hasCustomPrompt="1"/>
          </p:nvPr>
        </p:nvSpPr>
        <p:spPr>
          <a:xfrm>
            <a:off x="457200" y="1505930"/>
            <a:ext cx="8229600" cy="1470025"/>
          </a:xfrm>
          <a:solidFill>
            <a:srgbClr val="92D050"/>
          </a:solidFill>
        </p:spPr>
        <p:txBody>
          <a:bodyPr anchor="ctr">
            <a:noAutofit/>
          </a:bodyPr>
          <a:lstStyle>
            <a:lvl1pPr algn="ctr">
              <a:defRPr lang="en-US" sz="4000" b="1" dirty="0">
                <a:solidFill>
                  <a:srgbClr val="002060"/>
                </a:solidFill>
                <a:effectLst>
                  <a:outerShdw blurRad="38100" dist="38100" dir="2700000" algn="tl">
                    <a:srgbClr val="000000">
                      <a:alpha val="43137"/>
                    </a:srgbClr>
                  </a:outerShdw>
                </a:effectLst>
              </a:defRPr>
            </a:lvl1pPr>
          </a:lstStyle>
          <a:p>
            <a:r>
              <a:rPr kumimoji="0" lang="en-US" dirty="0" smtClean="0"/>
              <a:t>AMERICAN UNIVERSITY OF NIGERIA</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marL="274320" indent="-274320">
              <a:buFont typeface="Wingdings" pitchFamily="2" charset="2"/>
              <a:buChar char="§"/>
              <a:defRPr/>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61DDA069-1DC4-4CDF-877F-D6A67068EB08}" type="datetime1">
              <a:rPr lang="en-US" smtClean="0"/>
              <a:t>4/24/2018</a:t>
            </a:fld>
            <a:endParaRPr lang="en-US"/>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lvl1pPr marL="274320" indent="-274320">
              <a:buFont typeface="Wingdings" pitchFamily="2" charset="2"/>
              <a:buChar char="§"/>
              <a:defRPr/>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53E13604-4743-4078-AF51-729F44F9BA0A}" type="datetime1">
              <a:rPr lang="en-US" smtClean="0"/>
              <a:t>4/24/2018</a:t>
            </a:fld>
            <a:endParaRPr lang="en-US"/>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A5418B-7777-4BD5-8088-2B35F5A97F8B}" type="datetime1">
              <a:rPr lang="en-US" smtClean="0"/>
              <a:t>4/24/2018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lvl1pPr marL="274320" indent="-274320">
              <a:buFont typeface="Wingdings" pitchFamily="2" charset="2"/>
              <a:buChar char="§"/>
              <a:defRPr/>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1"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7558B4-2373-4D23-84ED-FA11DE9BDA18}" type="datetime1">
              <a:rPr lang="en-US" smtClean="0"/>
              <a:t>4/24/2018</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kumimoji="0" lang="en-US" smtClean="0"/>
              <a:t>Dr. Mathias Fonkam: LDL &amp; Canvas LMS</a:t>
            </a:r>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A608E5F-240A-4443-BE97-DDA017146714}" type="datetime1">
              <a:rPr lang="en-US" smtClean="0"/>
              <a:t>4/24/2018</a:t>
            </a:fld>
            <a:endParaRPr lang="en-US"/>
          </a:p>
        </p:txBody>
      </p:sp>
      <p:sp>
        <p:nvSpPr>
          <p:cNvPr id="6" name="Footer Placeholder 5"/>
          <p:cNvSpPr>
            <a:spLocks noGrp="1"/>
          </p:cNvSpPr>
          <p:nvPr>
            <p:ph type="ftr" sz="quarter" idx="11"/>
          </p:nvPr>
        </p:nvSpPr>
        <p:spPr/>
        <p:txBody>
          <a:bodyPr/>
          <a:lstStyle/>
          <a:p>
            <a:r>
              <a:rPr kumimoji="0" lang="en-US" smtClean="0"/>
              <a:t>Dr. Mathias Fonkam: LDL &amp; Canvas LMS</a:t>
            </a:r>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lvl1pPr marL="274320" indent="-274320">
              <a:buFont typeface="Wingdings" pitchFamily="2" charset="2"/>
              <a:buChar char="§"/>
              <a:defRPr/>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933950" y="1447800"/>
            <a:ext cx="3749040" cy="4572000"/>
          </a:xfrm>
        </p:spPr>
        <p:txBody>
          <a:bodyPr vert="horz"/>
          <a:lstStyle>
            <a:lvl1pPr marL="274320" indent="-274320">
              <a:buFont typeface="Wingdings" pitchFamily="2" charset="2"/>
              <a:buChar char="§"/>
              <a:defRPr/>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0D7DF00-28B3-4190-A4CF-FDD290AD50AC}" type="datetime1">
              <a:rPr lang="en-US" smtClean="0"/>
              <a:t>4/24/2018</a:t>
            </a:fld>
            <a:endParaRPr lang="en-US" dirty="0"/>
          </a:p>
        </p:txBody>
      </p:sp>
      <p:sp>
        <p:nvSpPr>
          <p:cNvPr id="8" name="Footer Placeholder 7"/>
          <p:cNvSpPr>
            <a:spLocks noGrp="1"/>
          </p:cNvSpPr>
          <p:nvPr>
            <p:ph type="ftr" sz="quarter" idx="11"/>
          </p:nvPr>
        </p:nvSpPr>
        <p:spPr/>
        <p:txBody>
          <a:bodyPr/>
          <a:lstStyle/>
          <a:p>
            <a:r>
              <a:rPr kumimoji="0" lang="en-US" smtClean="0"/>
              <a:t>Dr. Mathias Fonkam: LDL &amp; Canvas LMS</a:t>
            </a:r>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lvl1pPr marL="274320" indent="-274320">
              <a:buFont typeface="Wingdings" pitchFamily="2" charset="2"/>
              <a:buChar char="§"/>
              <a:defRPr/>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half" idx="4"/>
          </p:nvPr>
        </p:nvSpPr>
        <p:spPr>
          <a:xfrm>
            <a:off x="4953000" y="2247900"/>
            <a:ext cx="3733800" cy="3886200"/>
          </a:xfrm>
        </p:spPr>
        <p:txBody>
          <a:bodyPr vert="horz"/>
          <a:lstStyle>
            <a:lvl1pPr marL="274320" indent="-274320">
              <a:buFont typeface="Wingdings" pitchFamily="2" charset="2"/>
              <a:buChar char="§"/>
              <a:defRPr/>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228184" y="6165304"/>
            <a:ext cx="2476500" cy="476250"/>
          </a:xfrm>
        </p:spPr>
        <p:txBody>
          <a:bodyPr/>
          <a:lstStyle/>
          <a:p>
            <a:fld id="{30DBF295-D17D-443C-8AF1-02F2747D019F}" type="datetime1">
              <a:rPr lang="en-US" smtClean="0"/>
              <a:t>4/24/2018</a:t>
            </a:fld>
            <a:endParaRPr lang="en-US" dirty="0"/>
          </a:p>
        </p:txBody>
      </p:sp>
      <p:sp>
        <p:nvSpPr>
          <p:cNvPr id="4" name="Footer Placeholder 3"/>
          <p:cNvSpPr>
            <a:spLocks noGrp="1"/>
          </p:cNvSpPr>
          <p:nvPr>
            <p:ph type="ftr" sz="quarter" idx="11"/>
          </p:nvPr>
        </p:nvSpPr>
        <p:spPr/>
        <p:txBody>
          <a:bodyPr/>
          <a:lstStyle/>
          <a:p>
            <a:r>
              <a:rPr kumimoji="0" lang="en-US" smtClean="0"/>
              <a:t>Dr. Mathias Fonkam: LDL &amp; Canvas LMS</a:t>
            </a:r>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7C2E6-455C-4D17-A7C4-070EE33104DE}" type="datetime1">
              <a:rPr lang="en-US" smtClean="0"/>
              <a:t>4/24/2018</a:t>
            </a:fld>
            <a:endParaRPr lang="en-US"/>
          </a:p>
        </p:txBody>
      </p:sp>
      <p:sp>
        <p:nvSpPr>
          <p:cNvPr id="3" name="Footer Placeholder 2"/>
          <p:cNvSpPr>
            <a:spLocks noGrp="1"/>
          </p:cNvSpPr>
          <p:nvPr>
            <p:ph type="ftr" sz="quarter" idx="11"/>
          </p:nvPr>
        </p:nvSpPr>
        <p:spPr/>
        <p:txBody>
          <a:bodyPr/>
          <a:lstStyle/>
          <a:p>
            <a:r>
              <a:rPr kumimoji="0" lang="en-US" smtClean="0"/>
              <a:t>Dr. Mathias Fonkam: LDL &amp; Canvas LMS</a:t>
            </a:r>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A99628-37DD-47CB-AE98-3B0E43FBE134}" type="datetime1">
              <a:rPr lang="en-US" smtClean="0"/>
              <a:t>4/24/2018</a:t>
            </a:fld>
            <a:endParaRPr lang="en-US"/>
          </a:p>
        </p:txBody>
      </p:sp>
      <p:sp>
        <p:nvSpPr>
          <p:cNvPr id="6" name="Footer Placeholder 5"/>
          <p:cNvSpPr>
            <a:spLocks noGrp="1"/>
          </p:cNvSpPr>
          <p:nvPr>
            <p:ph type="ftr" sz="quarter" idx="11"/>
          </p:nvPr>
        </p:nvSpPr>
        <p:spPr/>
        <p:txBody>
          <a:bodyPr/>
          <a:lstStyle/>
          <a:p>
            <a:r>
              <a:rPr kumimoji="0" lang="en-US" smtClean="0"/>
              <a:t>Dr. Mathias Fonkam: LDL &amp; Canvas LMS</a:t>
            </a:r>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lvl1pPr marL="274320" indent="-274320">
              <a:buFont typeface="Wingdings" pitchFamily="2" charset="2"/>
              <a:buChar char="§"/>
              <a:defRPr/>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CAB6FD-2550-4435-A657-A1A85B2B3D2F}" type="datetime1">
              <a:rPr lang="en-US" smtClean="0"/>
              <a:t>4/24/2018</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kumimoji="0" lang="en-US" smtClean="0"/>
              <a:t>Dr. Mathias Fonkam: LDL &amp; Canvas LMS</a:t>
            </a:r>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a:solidFill>
            <a:srgbClr val="92D050"/>
          </a:solidFill>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E107D8C6-8452-4441-9899-5A2370C51E57}" type="datetime1">
              <a:rPr lang="en-US" smtClean="0"/>
              <a:t>4/24/2018</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kumimoji="0" lang="en-US" sz="1400" smtClean="0">
                <a:solidFill>
                  <a:schemeClr val="tx2"/>
                </a:solidFill>
              </a:rPr>
              <a:t>Dr. Mathias Fonkam: LDL &amp; Canvas LMS</a:t>
            </a:r>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pic>
        <p:nvPicPr>
          <p:cNvPr id="19458" name="Picture 2" descr="C:\Users\Ferdinand Che\Documents\Library\AUN\Artefacts\aun_log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60746" y="6103588"/>
            <a:ext cx="762000" cy="6477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txStyles>
    <p:titleStyle>
      <a:lvl1pPr algn="l" rtl="0" eaLnBrk="1" latinLnBrk="0" hangingPunct="1">
        <a:spcBef>
          <a:spcPct val="0"/>
        </a:spcBef>
        <a:buNone/>
        <a:defRPr kumimoji="0" sz="40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8"/>
          <p:cNvSpPr>
            <a:spLocks noGrp="1"/>
          </p:cNvSpPr>
          <p:nvPr>
            <p:ph type="subTitle" idx="4294967295"/>
          </p:nvPr>
        </p:nvSpPr>
        <p:spPr>
          <a:xfrm>
            <a:off x="107504" y="3200400"/>
            <a:ext cx="8712968" cy="3180928"/>
          </a:xfrm>
        </p:spPr>
        <p:txBody>
          <a:bodyPr>
            <a:normAutofit/>
          </a:bodyPr>
          <a:lstStyle>
            <a:lvl1pPr marL="0" indent="0" algn="ctr">
              <a:buNone/>
              <a:defRPr sz="2600" b="1" baseline="0">
                <a:solidFill>
                  <a:srgbClr val="00206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dirty="0" smtClean="0">
              <a:effectLst>
                <a:outerShdw blurRad="38100" dist="38100" dir="2700000" algn="tl">
                  <a:srgbClr val="000000">
                    <a:alpha val="43137"/>
                  </a:srgbClr>
                </a:outerShdw>
              </a:effectLst>
            </a:endParaRPr>
          </a:p>
          <a:p>
            <a:endParaRPr kumimoji="0" lang="en-US" sz="3200" dirty="0" smtClean="0">
              <a:effectLst>
                <a:outerShdw blurRad="38100" dist="38100" dir="2700000" algn="tl">
                  <a:srgbClr val="000000">
                    <a:alpha val="43137"/>
                  </a:srgbClr>
                </a:outerShdw>
              </a:effectLst>
            </a:endParaRPr>
          </a:p>
          <a:p>
            <a:r>
              <a:rPr lang="en-US" sz="2400" dirty="0" smtClean="0">
                <a:solidFill>
                  <a:srgbClr val="FF0000"/>
                </a:solidFill>
                <a:effectLst>
                  <a:outerShdw blurRad="38100" dist="38100" dir="2700000" algn="tl">
                    <a:srgbClr val="000000">
                      <a:alpha val="43137"/>
                    </a:srgbClr>
                  </a:outerShdw>
                </a:effectLst>
              </a:rPr>
              <a:t>By: </a:t>
            </a:r>
            <a:r>
              <a:rPr lang="en-US" sz="2400" i="1" dirty="0" smtClean="0">
                <a:solidFill>
                  <a:srgbClr val="FF0000"/>
                </a:solidFill>
                <a:effectLst>
                  <a:outerShdw blurRad="38100" dist="38100" dir="2700000" algn="tl">
                    <a:srgbClr val="000000">
                      <a:alpha val="43137"/>
                    </a:srgbClr>
                  </a:outerShdw>
                </a:effectLst>
              </a:rPr>
              <a:t>Dr</a:t>
            </a:r>
            <a:r>
              <a:rPr lang="en-US" sz="2400" i="1" dirty="0">
                <a:solidFill>
                  <a:srgbClr val="FF0000"/>
                </a:solidFill>
                <a:effectLst>
                  <a:outerShdw blurRad="38100" dist="38100" dir="2700000" algn="tl">
                    <a:srgbClr val="000000">
                      <a:alpha val="43137"/>
                    </a:srgbClr>
                  </a:outerShdw>
                </a:effectLst>
              </a:rPr>
              <a:t>. </a:t>
            </a:r>
            <a:r>
              <a:rPr lang="en-US" sz="2400" i="1" dirty="0" smtClean="0">
                <a:solidFill>
                  <a:srgbClr val="FF0000"/>
                </a:solidFill>
                <a:effectLst>
                  <a:outerShdw blurRad="38100" dist="38100" dir="2700000" algn="tl">
                    <a:srgbClr val="000000">
                      <a:alpha val="43137"/>
                    </a:srgbClr>
                  </a:outerShdw>
                </a:effectLst>
              </a:rPr>
              <a:t>Mathias Fonkam (Dean </a:t>
            </a:r>
            <a:r>
              <a:rPr lang="en-US" sz="2400" i="1" dirty="0" smtClean="0">
                <a:solidFill>
                  <a:srgbClr val="FF0000"/>
                </a:solidFill>
                <a:effectLst>
                  <a:outerShdw blurRad="38100" dist="38100" dir="2700000" algn="tl">
                    <a:srgbClr val="000000">
                      <a:alpha val="43137"/>
                    </a:srgbClr>
                  </a:outerShdw>
                </a:effectLst>
              </a:rPr>
              <a:t>SITC &amp; Associate Prof SITC@AUN)</a:t>
            </a:r>
            <a:endParaRPr lang="en-US" sz="2400" i="1" dirty="0">
              <a:solidFill>
                <a:srgbClr val="FF0000"/>
              </a:solidFill>
              <a:effectLst>
                <a:outerShdw blurRad="38100" dist="38100" dir="2700000" algn="tl">
                  <a:srgbClr val="000000">
                    <a:alpha val="43137"/>
                  </a:srgbClr>
                </a:outerShdw>
              </a:effectLst>
            </a:endParaRPr>
          </a:p>
        </p:txBody>
      </p:sp>
      <p:grpSp>
        <p:nvGrpSpPr>
          <p:cNvPr id="5" name="Group 4"/>
          <p:cNvGrpSpPr/>
          <p:nvPr/>
        </p:nvGrpSpPr>
        <p:grpSpPr>
          <a:xfrm>
            <a:off x="251520" y="116632"/>
            <a:ext cx="8751955" cy="2797598"/>
            <a:chOff x="1276468" y="3124200"/>
            <a:chExt cx="7668749" cy="2590220"/>
          </a:xfrm>
        </p:grpSpPr>
        <p:grpSp>
          <p:nvGrpSpPr>
            <p:cNvPr id="6" name="Group 5"/>
            <p:cNvGrpSpPr/>
            <p:nvPr/>
          </p:nvGrpSpPr>
          <p:grpSpPr>
            <a:xfrm>
              <a:off x="2315817" y="3124200"/>
              <a:ext cx="6629400" cy="1123837"/>
              <a:chOff x="2286000" y="3188918"/>
              <a:chExt cx="6629400" cy="1123837"/>
            </a:xfrm>
          </p:grpSpPr>
          <p:sp>
            <p:nvSpPr>
              <p:cNvPr id="10" name="Rectangle 9"/>
              <p:cNvSpPr/>
              <p:nvPr/>
            </p:nvSpPr>
            <p:spPr>
              <a:xfrm>
                <a:off x="2286000" y="3188918"/>
                <a:ext cx="2232804" cy="11204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718852" y="3192305"/>
                <a:ext cx="2196548" cy="1120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4518804" y="3198744"/>
                <a:ext cx="2200048" cy="11106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9" name="Title 6"/>
            <p:cNvSpPr txBox="1">
              <a:spLocks/>
            </p:cNvSpPr>
            <p:nvPr/>
          </p:nvSpPr>
          <p:spPr>
            <a:xfrm>
              <a:off x="1276468" y="4290490"/>
              <a:ext cx="7508396" cy="142393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solidFill>
                    <a:srgbClr val="FFFFFF"/>
                  </a:solidFill>
                </a:rPr>
                <a:t>Learner-Directed Learning: Canvas LMS</a:t>
              </a:r>
              <a:endParaRPr lang="en-US" sz="3400" b="1" dirty="0">
                <a:solidFill>
                  <a:srgbClr val="FFFFFF"/>
                </a:solidFill>
              </a:endParaRPr>
            </a:p>
          </p:txBody>
        </p:sp>
      </p:grpSp>
      <p:sp>
        <p:nvSpPr>
          <p:cNvPr id="2" name="Date Placeholder 1"/>
          <p:cNvSpPr>
            <a:spLocks noGrp="1"/>
          </p:cNvSpPr>
          <p:nvPr>
            <p:ph type="dt" sz="half" idx="10"/>
          </p:nvPr>
        </p:nvSpPr>
        <p:spPr/>
        <p:txBody>
          <a:bodyPr/>
          <a:lstStyle/>
          <a:p>
            <a:fld id="{01E7419C-D9FB-4FD3-BA5D-467DC1FC4AD2}" type="datetime1">
              <a:rPr lang="en-US" smtClean="0"/>
              <a:t>4/24/2018</a:t>
            </a:fld>
            <a:endParaRPr lang="en-US" dirty="0"/>
          </a:p>
        </p:txBody>
      </p:sp>
      <p:sp>
        <p:nvSpPr>
          <p:cNvPr id="3" name="Footer Placeholder 2"/>
          <p:cNvSpPr>
            <a:spLocks noGrp="1"/>
          </p:cNvSpPr>
          <p:nvPr>
            <p:ph type="ftr" sz="quarter" idx="11"/>
          </p:nvPr>
        </p:nvSpPr>
        <p:spPr/>
        <p:txBody>
          <a:bodyPr/>
          <a:lstStyle/>
          <a:p>
            <a:r>
              <a:rPr kumimoji="0" lang="en-US" smtClean="0"/>
              <a:t>Dr. Mathias Fonkam: LDL &amp; Canvas LMS</a:t>
            </a:r>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1</a:t>
            </a:fld>
            <a:endParaRPr kumimoji="0" lang="en-US" sz="1400" dirty="0">
              <a:solidFill>
                <a:srgbClr val="FFFFFF"/>
              </a:solidFill>
            </a:endParaRPr>
          </a:p>
        </p:txBody>
      </p:sp>
    </p:spTree>
    <p:extLst>
      <p:ext uri="{BB962C8B-B14F-4D97-AF65-F5344CB8AC3E}">
        <p14:creationId xmlns:p14="http://schemas.microsoft.com/office/powerpoint/2010/main" val="4084261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fontScale="90000"/>
          </a:bodyPr>
          <a:lstStyle/>
          <a:p>
            <a:r>
              <a:rPr lang="en-GB" dirty="0" smtClean="0">
                <a:solidFill>
                  <a:srgbClr val="C00000"/>
                </a:solidFill>
              </a:rPr>
              <a:t>Course Design 4 LDL</a:t>
            </a:r>
            <a:r>
              <a:rPr lang="en-GB" dirty="0">
                <a:solidFill>
                  <a:srgbClr val="C00000"/>
                </a:solidFill>
              </a:rPr>
              <a:t>: </a:t>
            </a:r>
            <a:r>
              <a:rPr lang="en-GB" dirty="0" smtClean="0">
                <a:solidFill>
                  <a:srgbClr val="C00000"/>
                </a:solidFill>
              </a:rPr>
              <a:t>Theory - Constructivists</a:t>
            </a:r>
            <a:endParaRPr lang="en-GB" dirty="0">
              <a:solidFill>
                <a:srgbClr val="C00000"/>
              </a:solidFill>
            </a:endParaRPr>
          </a:p>
        </p:txBody>
      </p:sp>
      <p:sp>
        <p:nvSpPr>
          <p:cNvPr id="3" name="Content Placeholder 2"/>
          <p:cNvSpPr>
            <a:spLocks noGrp="1"/>
          </p:cNvSpPr>
          <p:nvPr>
            <p:ph sz="quarter" idx="1"/>
          </p:nvPr>
        </p:nvSpPr>
        <p:spPr>
          <a:xfrm>
            <a:off x="187152" y="1268760"/>
            <a:ext cx="8849344" cy="4941540"/>
          </a:xfrm>
        </p:spPr>
        <p:txBody>
          <a:bodyPr>
            <a:normAutofit fontScale="85000" lnSpcReduction="20000"/>
          </a:bodyPr>
          <a:lstStyle/>
          <a:p>
            <a:r>
              <a:rPr lang="en-US" sz="2800" dirty="0" smtClean="0"/>
              <a:t>See </a:t>
            </a:r>
            <a:r>
              <a:rPr lang="en-US" sz="2800" b="1" i="1" dirty="0" smtClean="0"/>
              <a:t>learners </a:t>
            </a:r>
            <a:r>
              <a:rPr lang="en-US" sz="2800" b="1" i="1" dirty="0"/>
              <a:t>as </a:t>
            </a:r>
            <a:r>
              <a:rPr lang="en-US" sz="2800" b="1" i="1" dirty="0" smtClean="0"/>
              <a:t>active </a:t>
            </a:r>
            <a:r>
              <a:rPr lang="en-US" sz="2800" b="1" i="1" dirty="0"/>
              <a:t>rather than passive</a:t>
            </a:r>
            <a:r>
              <a:rPr lang="en-US" sz="2800" dirty="0"/>
              <a:t>. </a:t>
            </a:r>
            <a:r>
              <a:rPr lang="en-US" sz="2800" b="1" i="1" dirty="0" smtClean="0"/>
              <a:t>Knowledge?</a:t>
            </a:r>
            <a:r>
              <a:rPr lang="en-US" sz="2800" dirty="0" smtClean="0"/>
              <a:t> </a:t>
            </a:r>
            <a:r>
              <a:rPr lang="en-US" sz="2800" dirty="0"/>
              <a:t>is not received from the outside or from someone else; rather, it is the individual </a:t>
            </a:r>
            <a:r>
              <a:rPr lang="en-US" sz="2800" i="1" dirty="0"/>
              <a:t>learner’s interpretation and processing of what is received through the senses that creates </a:t>
            </a:r>
            <a:r>
              <a:rPr lang="en-US" sz="2800" i="1" dirty="0" smtClean="0"/>
              <a:t>personal knowledge (understanding!)</a:t>
            </a:r>
            <a:r>
              <a:rPr lang="en-US" sz="2800" dirty="0" smtClean="0"/>
              <a:t>. </a:t>
            </a:r>
          </a:p>
          <a:p>
            <a:pPr lvl="1"/>
            <a:r>
              <a:rPr lang="en-US" dirty="0" smtClean="0"/>
              <a:t>The </a:t>
            </a:r>
            <a:r>
              <a:rPr lang="en-US" b="1" i="1" dirty="0"/>
              <a:t>learner is the center of the learning, with the instructor playing an advising and facilitating </a:t>
            </a:r>
            <a:r>
              <a:rPr lang="en-US" b="1" i="1" dirty="0" smtClean="0"/>
              <a:t>role </a:t>
            </a:r>
            <a:r>
              <a:rPr lang="en-US" dirty="0" smtClean="0"/>
              <a:t>(what the whole LDL is about!).</a:t>
            </a:r>
          </a:p>
          <a:p>
            <a:r>
              <a:rPr lang="en-US" sz="2800" b="1" dirty="0" smtClean="0"/>
              <a:t>Implications for learning</a:t>
            </a:r>
          </a:p>
          <a:p>
            <a:pPr lvl="1"/>
            <a:r>
              <a:rPr lang="en-US" sz="1800" i="1" dirty="0"/>
              <a:t>Learning should be an active process</a:t>
            </a:r>
            <a:r>
              <a:rPr lang="en-US" sz="1800" dirty="0"/>
              <a:t>. Keeping learners active doing meaningful activities results in high-level processing, which facilitates the creation of personalized meaning. </a:t>
            </a:r>
            <a:endParaRPr lang="en-US" sz="1800" dirty="0" smtClean="0"/>
          </a:p>
          <a:p>
            <a:pPr lvl="1"/>
            <a:r>
              <a:rPr lang="en-US" sz="1800" dirty="0" smtClean="0"/>
              <a:t>Provide </a:t>
            </a:r>
            <a:r>
              <a:rPr lang="en-US" sz="2200" b="1" i="1" dirty="0"/>
              <a:t>a</a:t>
            </a:r>
            <a:r>
              <a:rPr lang="en-US" sz="2200" b="1" i="1" dirty="0" smtClean="0"/>
              <a:t>ctive </a:t>
            </a:r>
            <a:r>
              <a:rPr lang="en-US" sz="2200" b="1" i="1" dirty="0"/>
              <a:t>support for different learning </a:t>
            </a:r>
            <a:r>
              <a:rPr lang="en-US" sz="2200" dirty="0"/>
              <a:t>styles</a:t>
            </a:r>
          </a:p>
          <a:p>
            <a:pPr lvl="1"/>
            <a:r>
              <a:rPr lang="en-US" sz="1800" b="1" i="1" dirty="0" smtClean="0"/>
              <a:t>Collaborative </a:t>
            </a:r>
            <a:r>
              <a:rPr lang="en-US" sz="1800" b="1" i="1" dirty="0"/>
              <a:t>and cooperative learning </a:t>
            </a:r>
            <a:r>
              <a:rPr lang="en-US" sz="1800" i="1" dirty="0"/>
              <a:t>should be encouraged to facilitate constructivist learning </a:t>
            </a:r>
            <a:endParaRPr lang="en-US" sz="1800" i="1" dirty="0" smtClean="0"/>
          </a:p>
          <a:p>
            <a:pPr lvl="1"/>
            <a:r>
              <a:rPr lang="en-US" sz="2000" i="1" dirty="0"/>
              <a:t>Learners should be given </a:t>
            </a:r>
            <a:r>
              <a:rPr lang="en-US" sz="2000" b="1" i="1" dirty="0"/>
              <a:t>control of the learning </a:t>
            </a:r>
            <a:r>
              <a:rPr lang="en-US" sz="2000" i="1" dirty="0"/>
              <a:t>process.</a:t>
            </a:r>
            <a:r>
              <a:rPr lang="en-US" sz="2000" dirty="0"/>
              <a:t> </a:t>
            </a:r>
            <a:endParaRPr lang="en-US" sz="2000" dirty="0" smtClean="0"/>
          </a:p>
          <a:p>
            <a:pPr lvl="1"/>
            <a:r>
              <a:rPr lang="en-US" i="1" dirty="0"/>
              <a:t>Learners should be </a:t>
            </a:r>
            <a:r>
              <a:rPr lang="en-US" b="1" i="1" dirty="0"/>
              <a:t>given time and opportunity to </a:t>
            </a:r>
            <a:r>
              <a:rPr lang="en-US" b="1" i="1" dirty="0" smtClean="0"/>
              <a:t>reflect</a:t>
            </a:r>
          </a:p>
          <a:p>
            <a:pPr lvl="1"/>
            <a:r>
              <a:rPr lang="en-US" i="1" dirty="0"/>
              <a:t>Learning should be made </a:t>
            </a:r>
            <a:r>
              <a:rPr lang="en-US" b="1" i="1" dirty="0"/>
              <a:t>meaningful for </a:t>
            </a:r>
            <a:r>
              <a:rPr lang="en-US" b="1" i="1" dirty="0" smtClean="0"/>
              <a:t>learners </a:t>
            </a:r>
            <a:r>
              <a:rPr lang="en-US" i="1" dirty="0" smtClean="0"/>
              <a:t>(contextualized!).</a:t>
            </a:r>
            <a:r>
              <a:rPr lang="en-US" dirty="0" smtClean="0"/>
              <a:t> </a:t>
            </a:r>
          </a:p>
          <a:p>
            <a:pPr lvl="1"/>
            <a:r>
              <a:rPr lang="en-US" i="1" dirty="0"/>
              <a:t>Learning should </a:t>
            </a:r>
            <a:r>
              <a:rPr lang="en-US" b="1" i="1" dirty="0"/>
              <a:t>be </a:t>
            </a:r>
            <a:r>
              <a:rPr lang="en-US" b="1" i="1" dirty="0" err="1" smtClean="0"/>
              <a:t>nteractive</a:t>
            </a:r>
            <a:r>
              <a:rPr lang="en-US" b="1" i="1" dirty="0" smtClean="0"/>
              <a:t> </a:t>
            </a:r>
            <a:r>
              <a:rPr lang="en-US" b="1" i="1" dirty="0"/>
              <a:t>to promote higher-level learning and social presence</a:t>
            </a:r>
            <a:r>
              <a:rPr lang="en-US" i="1" dirty="0"/>
              <a:t>, and to help develop personal meaning. </a:t>
            </a:r>
            <a:endParaRPr lang="en-US"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10</a:t>
            </a:fld>
            <a:endParaRPr kumimoji="0" lang="en-US"/>
          </a:p>
        </p:txBody>
      </p:sp>
    </p:spTree>
    <p:extLst>
      <p:ext uri="{BB962C8B-B14F-4D97-AF65-F5344CB8AC3E}">
        <p14:creationId xmlns:p14="http://schemas.microsoft.com/office/powerpoint/2010/main" val="409562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Course Design 4 LDL</a:t>
            </a:r>
            <a:r>
              <a:rPr lang="en-GB" dirty="0">
                <a:solidFill>
                  <a:srgbClr val="C00000"/>
                </a:solidFill>
              </a:rPr>
              <a:t>: </a:t>
            </a:r>
            <a:r>
              <a:rPr lang="en-GB" dirty="0" smtClean="0">
                <a:solidFill>
                  <a:srgbClr val="C00000"/>
                </a:solidFill>
              </a:rPr>
              <a:t>The 3 Theories</a:t>
            </a:r>
            <a:endParaRPr lang="en-GB" dirty="0">
              <a:solidFill>
                <a:srgbClr val="C00000"/>
              </a:solidFill>
            </a:endParaRPr>
          </a:p>
        </p:txBody>
      </p:sp>
      <p:sp>
        <p:nvSpPr>
          <p:cNvPr id="3" name="Content Placeholder 2"/>
          <p:cNvSpPr>
            <a:spLocks noGrp="1"/>
          </p:cNvSpPr>
          <p:nvPr>
            <p:ph sz="quarter" idx="1"/>
          </p:nvPr>
        </p:nvSpPr>
        <p:spPr>
          <a:xfrm>
            <a:off x="187152" y="1268760"/>
            <a:ext cx="8956848" cy="5112568"/>
          </a:xfrm>
        </p:spPr>
        <p:txBody>
          <a:bodyPr>
            <a:normAutofit/>
          </a:bodyPr>
          <a:lstStyle/>
          <a:p>
            <a:r>
              <a:rPr lang="en-US" sz="3600" dirty="0"/>
              <a:t>Behaviorists’ strategies can be used to teach the “</a:t>
            </a:r>
            <a:r>
              <a:rPr lang="en-US" sz="3600" b="1" dirty="0"/>
              <a:t>what</a:t>
            </a:r>
            <a:r>
              <a:rPr lang="en-US" sz="3600" dirty="0"/>
              <a:t>” (</a:t>
            </a:r>
            <a:r>
              <a:rPr lang="en-US" sz="3600" i="1" dirty="0"/>
              <a:t>facts</a:t>
            </a:r>
            <a:r>
              <a:rPr lang="en-US" sz="3600" dirty="0"/>
              <a:t>), </a:t>
            </a:r>
            <a:endParaRPr lang="en-US" sz="3600" dirty="0" smtClean="0"/>
          </a:p>
          <a:p>
            <a:r>
              <a:rPr lang="en-US" sz="3600" dirty="0" smtClean="0"/>
              <a:t>cognitive </a:t>
            </a:r>
            <a:r>
              <a:rPr lang="en-US" sz="3600" dirty="0"/>
              <a:t>strategies can be used to teach the “</a:t>
            </a:r>
            <a:r>
              <a:rPr lang="en-US" sz="3600" b="1" dirty="0"/>
              <a:t>how</a:t>
            </a:r>
            <a:r>
              <a:rPr lang="en-US" sz="3600" dirty="0"/>
              <a:t>” (</a:t>
            </a:r>
            <a:r>
              <a:rPr lang="en-US" sz="3600" i="1" dirty="0"/>
              <a:t>processes and principles</a:t>
            </a:r>
            <a:r>
              <a:rPr lang="en-US" sz="3600" dirty="0"/>
              <a:t>), </a:t>
            </a:r>
            <a:r>
              <a:rPr lang="en-US" sz="3600" dirty="0" smtClean="0"/>
              <a:t>and</a:t>
            </a:r>
          </a:p>
          <a:p>
            <a:r>
              <a:rPr lang="en-US" sz="3600" dirty="0" smtClean="0"/>
              <a:t>constructivist strategies can </a:t>
            </a:r>
            <a:r>
              <a:rPr lang="en-US" sz="3600" dirty="0"/>
              <a:t>be used to teach the “</a:t>
            </a:r>
            <a:r>
              <a:rPr lang="en-US" sz="3600" b="1" dirty="0"/>
              <a:t>why</a:t>
            </a:r>
            <a:r>
              <a:rPr lang="en-US" sz="3600" dirty="0"/>
              <a:t>” (</a:t>
            </a:r>
            <a:r>
              <a:rPr lang="en-US" sz="3600" i="1" dirty="0"/>
              <a:t>higher level thinking that promotes personal meaning and situated and contextual learning</a:t>
            </a:r>
            <a:r>
              <a:rPr lang="en-US" sz="3600" dirty="0" smtClean="0"/>
              <a:t>).</a:t>
            </a:r>
          </a:p>
          <a:p>
            <a:r>
              <a:rPr lang="en-US" sz="3600" dirty="0" smtClean="0"/>
              <a:t>A taxonomy of learning emerges combining all 3!</a:t>
            </a:r>
            <a:endParaRPr lang="en-US" sz="3600"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11</a:t>
            </a:fld>
            <a:endParaRPr kumimoji="0" lang="en-US"/>
          </a:p>
        </p:txBody>
      </p:sp>
    </p:spTree>
    <p:extLst>
      <p:ext uri="{BB962C8B-B14F-4D97-AF65-F5344CB8AC3E}">
        <p14:creationId xmlns:p14="http://schemas.microsoft.com/office/powerpoint/2010/main" val="2228339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fontScale="90000"/>
          </a:bodyPr>
          <a:lstStyle/>
          <a:p>
            <a:r>
              <a:rPr lang="en-GB" dirty="0" smtClean="0">
                <a:solidFill>
                  <a:srgbClr val="C00000"/>
                </a:solidFill>
              </a:rPr>
              <a:t>The Emerging Future: Online Learning (OL)</a:t>
            </a:r>
            <a:endParaRPr lang="en-GB" dirty="0">
              <a:solidFill>
                <a:srgbClr val="C00000"/>
              </a:solidFill>
            </a:endParaRPr>
          </a:p>
        </p:txBody>
      </p:sp>
      <p:sp>
        <p:nvSpPr>
          <p:cNvPr id="3" name="Content Placeholder 2"/>
          <p:cNvSpPr>
            <a:spLocks noGrp="1"/>
          </p:cNvSpPr>
          <p:nvPr>
            <p:ph sz="quarter" idx="1"/>
          </p:nvPr>
        </p:nvSpPr>
        <p:spPr>
          <a:xfrm>
            <a:off x="187152" y="1268760"/>
            <a:ext cx="8956848" cy="5112568"/>
          </a:xfrm>
        </p:spPr>
        <p:txBody>
          <a:bodyPr>
            <a:normAutofit/>
          </a:bodyPr>
          <a:lstStyle/>
          <a:p>
            <a:pPr lvl="0"/>
            <a:r>
              <a:rPr lang="en-US" sz="3600" dirty="0"/>
              <a:t>NUC </a:t>
            </a:r>
            <a:r>
              <a:rPr lang="en-US" sz="3600" dirty="0" smtClean="0"/>
              <a:t>reluctant yet!....but OL is the future!!</a:t>
            </a:r>
            <a:endParaRPr lang="en-US" sz="3600" dirty="0"/>
          </a:p>
          <a:p>
            <a:pPr lvl="0"/>
            <a:r>
              <a:rPr lang="en-US" sz="3600" dirty="0" smtClean="0"/>
              <a:t>Consider </a:t>
            </a:r>
            <a:r>
              <a:rPr lang="en-US" sz="3600" i="1" dirty="0" smtClean="0"/>
              <a:t>status, trends, </a:t>
            </a:r>
            <a:r>
              <a:rPr lang="en-US" sz="3600" i="1" dirty="0"/>
              <a:t>advantages &amp; disadvantages</a:t>
            </a:r>
          </a:p>
          <a:p>
            <a:r>
              <a:rPr lang="en-US" sz="3600" dirty="0"/>
              <a:t>Consider MIT Open-Course-ware, MOOCs, Khan Academy, TED talks, YouTube, LinkedIn, </a:t>
            </a:r>
            <a:r>
              <a:rPr lang="en-US" sz="3600" dirty="0" err="1"/>
              <a:t>Quora</a:t>
            </a:r>
            <a:r>
              <a:rPr lang="en-US" sz="3600" dirty="0"/>
              <a:t>, </a:t>
            </a:r>
            <a:r>
              <a:rPr lang="en-US" sz="3600" dirty="0" err="1"/>
              <a:t>SoloLearns</a:t>
            </a:r>
            <a:r>
              <a:rPr lang="en-US" sz="3600" dirty="0"/>
              <a:t> on mobiles </a:t>
            </a:r>
            <a:r>
              <a:rPr lang="en-US" sz="3600" dirty="0" err="1"/>
              <a:t>etc</a:t>
            </a:r>
            <a:r>
              <a:rPr lang="en-US" sz="3600" dirty="0"/>
              <a:t>, </a:t>
            </a:r>
            <a:r>
              <a:rPr lang="en-US" sz="3600" dirty="0" err="1"/>
              <a:t>etc</a:t>
            </a:r>
            <a:endParaRPr lang="en-US" sz="3600" dirty="0"/>
          </a:p>
          <a:p>
            <a:pPr lvl="0"/>
            <a:r>
              <a:rPr lang="en-US" sz="3600" dirty="0" smtClean="0"/>
              <a:t>Evolve </a:t>
            </a:r>
            <a:r>
              <a:rPr lang="en-US" sz="3600" dirty="0"/>
              <a:t>our own model for online courses taps into wealth of resources </a:t>
            </a:r>
            <a:r>
              <a:rPr lang="en-US" sz="3600" dirty="0" smtClean="0"/>
              <a:t>online (UFMA Virtual </a:t>
            </a:r>
            <a:r>
              <a:rPr lang="en-US" sz="3600" dirty="0" err="1" smtClean="0"/>
              <a:t>Univ</a:t>
            </a:r>
            <a:r>
              <a:rPr lang="en-US" sz="3600" dirty="0" smtClean="0"/>
              <a:t>!!)</a:t>
            </a:r>
            <a:endParaRPr lang="en-US" sz="3600"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12</a:t>
            </a:fld>
            <a:endParaRPr kumimoji="0" lang="en-US"/>
          </a:p>
        </p:txBody>
      </p:sp>
    </p:spTree>
    <p:extLst>
      <p:ext uri="{BB962C8B-B14F-4D97-AF65-F5344CB8AC3E}">
        <p14:creationId xmlns:p14="http://schemas.microsoft.com/office/powerpoint/2010/main" val="40007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fontScale="90000"/>
          </a:bodyPr>
          <a:lstStyle/>
          <a:p>
            <a:r>
              <a:rPr lang="en-GB" dirty="0" smtClean="0">
                <a:solidFill>
                  <a:srgbClr val="C00000"/>
                </a:solidFill>
              </a:rPr>
              <a:t>Tech Support: Canvas LMS &amp; Our Strategy</a:t>
            </a:r>
            <a:endParaRPr lang="en-GB" dirty="0">
              <a:solidFill>
                <a:srgbClr val="C00000"/>
              </a:solidFill>
            </a:endParaRPr>
          </a:p>
        </p:txBody>
      </p:sp>
      <p:sp>
        <p:nvSpPr>
          <p:cNvPr id="3" name="Content Placeholder 2"/>
          <p:cNvSpPr>
            <a:spLocks noGrp="1"/>
          </p:cNvSpPr>
          <p:nvPr>
            <p:ph sz="quarter" idx="1"/>
          </p:nvPr>
        </p:nvSpPr>
        <p:spPr>
          <a:xfrm>
            <a:off x="187152" y="1268760"/>
            <a:ext cx="8956848" cy="5832648"/>
          </a:xfrm>
        </p:spPr>
        <p:txBody>
          <a:bodyPr>
            <a:normAutofit fontScale="70000" lnSpcReduction="20000"/>
          </a:bodyPr>
          <a:lstStyle/>
          <a:p>
            <a:pPr lvl="0"/>
            <a:r>
              <a:rPr lang="en-US" sz="3600" b="1" dirty="0" smtClean="0"/>
              <a:t>Learning Outcomes-driven</a:t>
            </a:r>
            <a:r>
              <a:rPr lang="en-US" sz="3600" dirty="0" smtClean="0"/>
              <a:t> course syllabus</a:t>
            </a:r>
          </a:p>
          <a:p>
            <a:pPr lvl="0"/>
            <a:r>
              <a:rPr lang="en-US" sz="3600" dirty="0" smtClean="0"/>
              <a:t>PDF </a:t>
            </a:r>
            <a:r>
              <a:rPr lang="en-US" sz="3600" b="1" dirty="0" smtClean="0"/>
              <a:t>design template centered on activities &amp; due dates</a:t>
            </a:r>
            <a:endParaRPr lang="en-US" sz="3600" b="1" dirty="0"/>
          </a:p>
          <a:p>
            <a:pPr lvl="1"/>
            <a:r>
              <a:rPr lang="en-US" sz="3400" dirty="0" smtClean="0"/>
              <a:t>Course broken into named </a:t>
            </a:r>
            <a:r>
              <a:rPr lang="en-US" sz="3400" b="1" i="1" dirty="0" smtClean="0"/>
              <a:t>logical modules</a:t>
            </a:r>
          </a:p>
          <a:p>
            <a:pPr lvl="1"/>
            <a:r>
              <a:rPr lang="en-US" sz="3400" dirty="0" smtClean="0"/>
              <a:t>Modules broken into </a:t>
            </a:r>
            <a:r>
              <a:rPr lang="en-US" sz="3400" b="1" i="1" dirty="0"/>
              <a:t>scheduled </a:t>
            </a:r>
            <a:r>
              <a:rPr lang="en-US" sz="3400" b="1" i="1" dirty="0" smtClean="0"/>
              <a:t>activities </a:t>
            </a:r>
            <a:r>
              <a:rPr lang="en-US" sz="3400" dirty="0" smtClean="0"/>
              <a:t>due dates, graded or not</a:t>
            </a:r>
            <a:endParaRPr lang="en-US" sz="3400" dirty="0"/>
          </a:p>
          <a:p>
            <a:pPr lvl="1"/>
            <a:r>
              <a:rPr lang="en-US" sz="3400" dirty="0" smtClean="0"/>
              <a:t>Activities can include </a:t>
            </a:r>
            <a:r>
              <a:rPr lang="en-US" sz="3400" b="1" i="1" dirty="0" smtClean="0"/>
              <a:t>short video-clip, short lecture, in-class activity, short quiz, group or team exercise, home assignment </a:t>
            </a:r>
            <a:r>
              <a:rPr lang="en-US" sz="3400" dirty="0" err="1" smtClean="0"/>
              <a:t>etc</a:t>
            </a:r>
            <a:endParaRPr lang="en-US" sz="3400" dirty="0"/>
          </a:p>
          <a:p>
            <a:pPr lvl="1"/>
            <a:r>
              <a:rPr lang="en-US" sz="3400" dirty="0" smtClean="0"/>
              <a:t>Scheduled activities can be graded or not, have due-dates or not</a:t>
            </a:r>
          </a:p>
          <a:p>
            <a:r>
              <a:rPr lang="en-US" sz="3600" dirty="0" smtClean="0"/>
              <a:t>System automatically manages the opening &amp; closing of activities with due-dates including notifications and as part of student calendars</a:t>
            </a:r>
          </a:p>
          <a:p>
            <a:r>
              <a:rPr lang="en-US" sz="3600" dirty="0" smtClean="0"/>
              <a:t>System supports </a:t>
            </a:r>
            <a:r>
              <a:rPr lang="en-US" sz="3600" b="1" i="1" dirty="0" smtClean="0"/>
              <a:t>student-student and student-faculty interactions through threaded discussions, announcements, ability to automate team assignments, online grading &amp; notifications &amp; email integration</a:t>
            </a:r>
          </a:p>
          <a:p>
            <a:r>
              <a:rPr lang="en-US" sz="3600" dirty="0" smtClean="0"/>
              <a:t>Peer reviews possible – can add member as teacher, observer</a:t>
            </a:r>
            <a:r>
              <a:rPr lang="en-US" sz="3600" dirty="0"/>
              <a:t> </a:t>
            </a:r>
            <a:r>
              <a:rPr lang="en-US" sz="3600" dirty="0" smtClean="0"/>
              <a:t>or student</a:t>
            </a:r>
            <a:endParaRPr lang="en-US" sz="3400"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13</a:t>
            </a:fld>
            <a:endParaRPr kumimoji="0" lang="en-US"/>
          </a:p>
        </p:txBody>
      </p:sp>
    </p:spTree>
    <p:extLst>
      <p:ext uri="{BB962C8B-B14F-4D97-AF65-F5344CB8AC3E}">
        <p14:creationId xmlns:p14="http://schemas.microsoft.com/office/powerpoint/2010/main" val="2251435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Interactions with Canvas</a:t>
            </a:r>
            <a:endParaRPr lang="en-GB" dirty="0">
              <a:solidFill>
                <a:srgbClr val="C00000"/>
              </a:solidFill>
            </a:endParaRPr>
          </a:p>
        </p:txBody>
      </p:sp>
      <p:sp>
        <p:nvSpPr>
          <p:cNvPr id="3" name="Content Placeholder 2"/>
          <p:cNvSpPr>
            <a:spLocks noGrp="1"/>
          </p:cNvSpPr>
          <p:nvPr>
            <p:ph sz="quarter" idx="1"/>
          </p:nvPr>
        </p:nvSpPr>
        <p:spPr>
          <a:xfrm>
            <a:off x="187152" y="1268760"/>
            <a:ext cx="4528864" cy="5832648"/>
          </a:xfrm>
        </p:spPr>
        <p:txBody>
          <a:bodyPr>
            <a:normAutofit/>
          </a:bodyPr>
          <a:lstStyle/>
          <a:p>
            <a:pPr lvl="0"/>
            <a:r>
              <a:rPr lang="en-US" sz="3600" dirty="0" smtClean="0"/>
              <a:t>Live Demo</a:t>
            </a:r>
          </a:p>
          <a:p>
            <a:pPr lvl="0"/>
            <a:r>
              <a:rPr lang="en-US" sz="3600" dirty="0" smtClean="0"/>
              <a:t>Screen-shots (at end!)</a:t>
            </a:r>
            <a:endParaRPr lang="en-US" sz="3400"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14</a:t>
            </a:fld>
            <a:endParaRPr kumimoji="0" lang="en-US"/>
          </a:p>
        </p:txBody>
      </p:sp>
      <p:pic>
        <p:nvPicPr>
          <p:cNvPr id="7" name="Picture 6"/>
          <p:cNvPicPr>
            <a:picLocks noChangeAspect="1"/>
          </p:cNvPicPr>
          <p:nvPr/>
        </p:nvPicPr>
        <p:blipFill>
          <a:blip r:embed="rId3"/>
          <a:stretch>
            <a:fillRect/>
          </a:stretch>
        </p:blipFill>
        <p:spPr>
          <a:xfrm>
            <a:off x="4786238" y="1124744"/>
            <a:ext cx="2594073" cy="4864042"/>
          </a:xfrm>
          <a:prstGeom prst="rect">
            <a:avLst/>
          </a:prstGeom>
        </p:spPr>
      </p:pic>
    </p:spTree>
    <p:extLst>
      <p:ext uri="{BB962C8B-B14F-4D97-AF65-F5344CB8AC3E}">
        <p14:creationId xmlns:p14="http://schemas.microsoft.com/office/powerpoint/2010/main" val="149780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How We Assess LDL on </a:t>
            </a:r>
            <a:r>
              <a:rPr lang="en-GB" dirty="0" err="1" smtClean="0">
                <a:solidFill>
                  <a:srgbClr val="C00000"/>
                </a:solidFill>
              </a:rPr>
              <a:t>Canvas:Template</a:t>
            </a:r>
            <a:endParaRPr lang="en-GB" dirty="0">
              <a:solidFill>
                <a:srgbClr val="C00000"/>
              </a:solidFill>
            </a:endParaRPr>
          </a:p>
        </p:txBody>
      </p:sp>
      <p:sp>
        <p:nvSpPr>
          <p:cNvPr id="3" name="Content Placeholder 2"/>
          <p:cNvSpPr>
            <a:spLocks noGrp="1"/>
          </p:cNvSpPr>
          <p:nvPr>
            <p:ph sz="quarter" idx="1"/>
          </p:nvPr>
        </p:nvSpPr>
        <p:spPr>
          <a:xfrm>
            <a:off x="187152" y="1124744"/>
            <a:ext cx="8956848" cy="5832648"/>
          </a:xfrm>
        </p:spPr>
        <p:txBody>
          <a:bodyPr>
            <a:normAutofit/>
          </a:bodyPr>
          <a:lstStyle/>
          <a:p>
            <a:pPr lvl="0"/>
            <a:r>
              <a:rPr lang="en-US" sz="2400" b="1" dirty="0"/>
              <a:t>Course Presence</a:t>
            </a:r>
          </a:p>
          <a:p>
            <a:pPr lvl="1"/>
            <a:r>
              <a:rPr lang="en-US" sz="2200" dirty="0" smtClean="0"/>
              <a:t>Is </a:t>
            </a:r>
            <a:r>
              <a:rPr lang="en-US" sz="2200" dirty="0"/>
              <a:t>the course present on Canvas with students added and signed </a:t>
            </a:r>
            <a:r>
              <a:rPr lang="en-US" sz="2200" dirty="0" smtClean="0"/>
              <a:t>up, home-page &amp; Bios?</a:t>
            </a:r>
          </a:p>
          <a:p>
            <a:pPr lvl="0"/>
            <a:r>
              <a:rPr lang="en-US" sz="2400" b="1" dirty="0" smtClean="0"/>
              <a:t>Course </a:t>
            </a:r>
            <a:r>
              <a:rPr lang="en-US" sz="2400" b="1" dirty="0"/>
              <a:t>Syllabus</a:t>
            </a:r>
          </a:p>
          <a:p>
            <a:pPr lvl="1"/>
            <a:r>
              <a:rPr lang="en-US" sz="2200" dirty="0"/>
              <a:t>Is there a syllabus for the course </a:t>
            </a:r>
            <a:r>
              <a:rPr lang="en-US" sz="2200" dirty="0" smtClean="0"/>
              <a:t>with: </a:t>
            </a:r>
            <a:r>
              <a:rPr lang="en-US" sz="2200" i="1" dirty="0" smtClean="0"/>
              <a:t>Learning Outcomes, Outline </a:t>
            </a:r>
            <a:r>
              <a:rPr lang="en-US" sz="2200" i="1" dirty="0"/>
              <a:t>of </a:t>
            </a:r>
            <a:r>
              <a:rPr lang="en-US" sz="2200" i="1" dirty="0" smtClean="0"/>
              <a:t>Content, Approach </a:t>
            </a:r>
            <a:r>
              <a:rPr lang="en-US" sz="2200" i="1" dirty="0"/>
              <a:t>to pedagogy </a:t>
            </a:r>
            <a:r>
              <a:rPr lang="en-US" sz="2200" i="1" dirty="0" smtClean="0"/>
              <a:t>&amp;</a:t>
            </a:r>
            <a:r>
              <a:rPr lang="en-US" sz="2200" i="1" dirty="0"/>
              <a:t> </a:t>
            </a:r>
            <a:r>
              <a:rPr lang="en-US" sz="2200" i="1" dirty="0" smtClean="0"/>
              <a:t>assessment,  </a:t>
            </a:r>
            <a:r>
              <a:rPr lang="en-US" sz="2200" i="1" dirty="0"/>
              <a:t>List of resources for </a:t>
            </a:r>
            <a:r>
              <a:rPr lang="en-US" sz="2200" i="1" dirty="0" smtClean="0"/>
              <a:t>course, class policy</a:t>
            </a:r>
            <a:r>
              <a:rPr lang="en-US" sz="2200" dirty="0" smtClean="0"/>
              <a:t>?</a:t>
            </a:r>
          </a:p>
          <a:p>
            <a:pPr lvl="0"/>
            <a:r>
              <a:rPr lang="en-US" sz="2400" b="1" dirty="0" smtClean="0"/>
              <a:t>Course Content &amp; Organization</a:t>
            </a:r>
          </a:p>
          <a:p>
            <a:pPr lvl="1"/>
            <a:r>
              <a:rPr lang="en-US" sz="2200" i="1" dirty="0"/>
              <a:t>Is the content organized into modules with activities for each unit and explicit due </a:t>
            </a:r>
            <a:r>
              <a:rPr lang="en-US" sz="2200" i="1" dirty="0" smtClean="0"/>
              <a:t>dates that </a:t>
            </a:r>
            <a:r>
              <a:rPr lang="en-US" sz="2200" i="1" dirty="0"/>
              <a:t>will trigger alerts to students and </a:t>
            </a:r>
            <a:r>
              <a:rPr lang="en-US" sz="2200" i="1" dirty="0" smtClean="0"/>
              <a:t>faculty? </a:t>
            </a:r>
          </a:p>
          <a:p>
            <a:pPr lvl="1"/>
            <a:r>
              <a:rPr lang="en-US" sz="2200" i="1" dirty="0" smtClean="0"/>
              <a:t>Are </a:t>
            </a:r>
            <a:r>
              <a:rPr lang="en-US" sz="2200" i="1" dirty="0"/>
              <a:t>there </a:t>
            </a:r>
            <a:r>
              <a:rPr lang="en-US" sz="2200" i="1" dirty="0" smtClean="0"/>
              <a:t>lectures, texts </a:t>
            </a:r>
            <a:r>
              <a:rPr lang="en-US" sz="2200" i="1" dirty="0"/>
              <a:t>and other resources posted for the course​?​​</a:t>
            </a:r>
            <a:endParaRPr lang="en-US" sz="2200" i="1" dirty="0" smtClean="0"/>
          </a:p>
          <a:p>
            <a:pPr lvl="0"/>
            <a:r>
              <a:rPr lang="en-US" sz="2400" b="1" i="1" dirty="0" smtClean="0"/>
              <a:t>Continuous Assessment</a:t>
            </a:r>
          </a:p>
          <a:p>
            <a:pPr lvl="0"/>
            <a:r>
              <a:rPr lang="en-US" sz="2400" i="1" dirty="0" smtClean="0"/>
              <a:t>Level of Engagement &amp; Interactions</a:t>
            </a:r>
            <a:r>
              <a:rPr lang="en-US" sz="2400" dirty="0" smtClean="0"/>
              <a:t>: student-student, student-instructor, </a:t>
            </a:r>
            <a:r>
              <a:rPr lang="en-US" sz="2400" dirty="0" err="1" smtClean="0"/>
              <a:t>etc</a:t>
            </a:r>
            <a:endParaRPr lang="en-US" sz="2400" dirty="0" smtClean="0"/>
          </a:p>
          <a:p>
            <a:pPr lvl="0"/>
            <a:r>
              <a:rPr lang="en-US" sz="2400" b="1" dirty="0" smtClean="0"/>
              <a:t>Question/Problem-Banks</a:t>
            </a:r>
            <a:r>
              <a:rPr lang="en-US" sz="2400" dirty="0" smtClean="0"/>
              <a:t> linked to Learning Outcomes? </a:t>
            </a:r>
          </a:p>
          <a:p>
            <a:pPr lvl="0"/>
            <a:endParaRPr lang="en-US" sz="2400" dirty="0" smtClean="0"/>
          </a:p>
          <a:p>
            <a:pPr lvl="0"/>
            <a:endParaRPr lang="en-US" sz="2400"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dirty="0" smtClean="0"/>
              <a:t>Dr. Mathias Fonkam: LDL &amp; Canvas LMS</a:t>
            </a:r>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15</a:t>
            </a:fld>
            <a:endParaRPr kumimoji="0" lang="en-US" dirty="0"/>
          </a:p>
        </p:txBody>
      </p:sp>
    </p:spTree>
    <p:extLst>
      <p:ext uri="{BB962C8B-B14F-4D97-AF65-F5344CB8AC3E}">
        <p14:creationId xmlns:p14="http://schemas.microsoft.com/office/powerpoint/2010/main" val="428877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Conclusions</a:t>
            </a:r>
            <a:endParaRPr lang="en-GB" dirty="0">
              <a:solidFill>
                <a:srgbClr val="C00000"/>
              </a:solidFill>
            </a:endParaRPr>
          </a:p>
        </p:txBody>
      </p:sp>
      <p:sp>
        <p:nvSpPr>
          <p:cNvPr id="3" name="Content Placeholder 2"/>
          <p:cNvSpPr>
            <a:spLocks noGrp="1"/>
          </p:cNvSpPr>
          <p:nvPr>
            <p:ph sz="quarter" idx="1"/>
          </p:nvPr>
        </p:nvSpPr>
        <p:spPr>
          <a:xfrm>
            <a:off x="187152" y="1124744"/>
            <a:ext cx="8956848" cy="5832648"/>
          </a:xfrm>
        </p:spPr>
        <p:txBody>
          <a:bodyPr>
            <a:normAutofit/>
          </a:bodyPr>
          <a:lstStyle/>
          <a:p>
            <a:pPr lvl="0"/>
            <a:r>
              <a:rPr lang="en-US" sz="2400" b="1" dirty="0" smtClean="0"/>
              <a:t>LDL </a:t>
            </a:r>
            <a:r>
              <a:rPr lang="en-US" sz="2400" b="1" dirty="0"/>
              <a:t>is most </a:t>
            </a:r>
            <a:r>
              <a:rPr lang="en-US" sz="2400" b="1" dirty="0" smtClean="0"/>
              <a:t>effective, affordable &amp; empowering </a:t>
            </a:r>
          </a:p>
          <a:p>
            <a:pPr lvl="1"/>
            <a:r>
              <a:rPr lang="en-US" sz="2200" i="1" dirty="0" smtClean="0"/>
              <a:t>if see learning as about understanding </a:t>
            </a:r>
            <a:r>
              <a:rPr lang="en-US" sz="2200" i="1" dirty="0"/>
              <a:t>which cannot be </a:t>
            </a:r>
            <a:r>
              <a:rPr lang="en-US" sz="2200" i="1" dirty="0" smtClean="0"/>
              <a:t>taught</a:t>
            </a:r>
          </a:p>
          <a:p>
            <a:pPr lvl="1"/>
            <a:r>
              <a:rPr lang="en-US" sz="2200" i="1" dirty="0" smtClean="0"/>
              <a:t>Consider growing </a:t>
            </a:r>
            <a:r>
              <a:rPr lang="en-US" sz="2200" i="1" dirty="0"/>
              <a:t>demand for life-long learning </a:t>
            </a:r>
            <a:endParaRPr lang="en-US" sz="2200" i="1" dirty="0" smtClean="0"/>
          </a:p>
          <a:p>
            <a:pPr lvl="1"/>
            <a:r>
              <a:rPr lang="en-US" sz="2200" i="1" dirty="0" smtClean="0"/>
              <a:t>Want to tap </a:t>
            </a:r>
            <a:r>
              <a:rPr lang="en-US" sz="2200" i="1" dirty="0"/>
              <a:t>into growing wealth </a:t>
            </a:r>
            <a:r>
              <a:rPr lang="en-US" sz="2200" i="1" dirty="0" smtClean="0"/>
              <a:t>content </a:t>
            </a:r>
            <a:r>
              <a:rPr lang="en-US" sz="2200" i="1" dirty="0"/>
              <a:t>on the </a:t>
            </a:r>
            <a:r>
              <a:rPr lang="en-US" sz="2200" i="1" dirty="0" smtClean="0"/>
              <a:t>web (mostly free). </a:t>
            </a:r>
          </a:p>
          <a:p>
            <a:pPr lvl="0"/>
            <a:r>
              <a:rPr lang="en-US" sz="2400" dirty="0" smtClean="0"/>
              <a:t>Within </a:t>
            </a:r>
            <a:r>
              <a:rPr lang="en-US" sz="2400" dirty="0"/>
              <a:t>academia, </a:t>
            </a:r>
            <a:r>
              <a:rPr lang="en-US" sz="2400" b="1" dirty="0"/>
              <a:t>LDL </a:t>
            </a:r>
            <a:r>
              <a:rPr lang="en-US" sz="2400" b="1" dirty="0" smtClean="0"/>
              <a:t>requires </a:t>
            </a:r>
            <a:r>
              <a:rPr lang="en-US" sz="2400" b="1" dirty="0"/>
              <a:t>faculty or </a:t>
            </a:r>
            <a:r>
              <a:rPr lang="en-US" sz="2400" b="1" dirty="0" smtClean="0"/>
              <a:t>instructors </a:t>
            </a:r>
            <a:r>
              <a:rPr lang="en-US" sz="2400" dirty="0" smtClean="0"/>
              <a:t>to: </a:t>
            </a:r>
          </a:p>
          <a:p>
            <a:pPr lvl="1"/>
            <a:r>
              <a:rPr lang="en-US" sz="2200" i="1" dirty="0" smtClean="0"/>
              <a:t>Appreciate findings from learning theories and </a:t>
            </a:r>
            <a:r>
              <a:rPr lang="en-US" sz="2200" i="1" dirty="0"/>
              <a:t>their </a:t>
            </a:r>
            <a:r>
              <a:rPr lang="en-US" sz="2200" i="1" dirty="0" smtClean="0"/>
              <a:t>implications</a:t>
            </a:r>
          </a:p>
          <a:p>
            <a:pPr lvl="1"/>
            <a:r>
              <a:rPr lang="en-US" sz="2200" i="1" dirty="0" smtClean="0"/>
              <a:t>Design or redesign </a:t>
            </a:r>
            <a:r>
              <a:rPr lang="en-US" sz="2200" i="1" dirty="0"/>
              <a:t>courses with learner and learning as focus and </a:t>
            </a:r>
            <a:r>
              <a:rPr lang="en-US" sz="2200" i="1" dirty="0" smtClean="0"/>
              <a:t>support. </a:t>
            </a:r>
          </a:p>
          <a:p>
            <a:pPr lvl="0"/>
            <a:r>
              <a:rPr lang="en-US" sz="2400" dirty="0" smtClean="0"/>
              <a:t>Canvas LMS </a:t>
            </a:r>
            <a:r>
              <a:rPr lang="en-US" sz="2400" b="1" i="1" dirty="0" smtClean="0"/>
              <a:t>has great support for LDL</a:t>
            </a:r>
            <a:r>
              <a:rPr lang="en-US" sz="2400" dirty="0" smtClean="0"/>
              <a:t>, in its design philosophy:</a:t>
            </a:r>
          </a:p>
          <a:p>
            <a:pPr lvl="1"/>
            <a:r>
              <a:rPr lang="en-US" sz="2200" b="1" dirty="0" smtClean="0"/>
              <a:t>NOT automated!: </a:t>
            </a:r>
            <a:r>
              <a:rPr lang="en-US" sz="2200" dirty="0" smtClean="0"/>
              <a:t>Instructors must appreciate this philosophy and support features and employ them correctly – </a:t>
            </a:r>
            <a:r>
              <a:rPr lang="en-US" sz="2200" i="1" dirty="0" smtClean="0"/>
              <a:t>Canvas does not automate it</a:t>
            </a:r>
            <a:r>
              <a:rPr lang="en-US" sz="2200" dirty="0" smtClean="0"/>
              <a:t>!</a:t>
            </a:r>
          </a:p>
          <a:p>
            <a:pPr lvl="0"/>
            <a:r>
              <a:rPr lang="en-US" sz="2400" dirty="0" smtClean="0"/>
              <a:t>We </a:t>
            </a:r>
            <a:r>
              <a:rPr lang="en-US" sz="2400" dirty="0"/>
              <a:t>have to </a:t>
            </a:r>
            <a:r>
              <a:rPr lang="en-US" sz="2400" b="1" i="1" dirty="0"/>
              <a:t>fight the </a:t>
            </a:r>
            <a:r>
              <a:rPr lang="en-US" sz="2400" b="1" i="1" dirty="0" smtClean="0"/>
              <a:t>natural human resistance </a:t>
            </a:r>
            <a:r>
              <a:rPr lang="en-US" sz="2400" dirty="0" smtClean="0"/>
              <a:t>- starting </a:t>
            </a:r>
            <a:r>
              <a:rPr lang="en-US" sz="2400" dirty="0"/>
              <a:t>with ourselves</a:t>
            </a:r>
            <a:r>
              <a:rPr lang="en-US" sz="2400" dirty="0" smtClean="0"/>
              <a:t>! </a:t>
            </a:r>
          </a:p>
          <a:p>
            <a:pPr lvl="1"/>
            <a:r>
              <a:rPr lang="en-US" sz="2200" dirty="0" smtClean="0"/>
              <a:t>Online is future of learning &amp; offers great opportunities – NUC???</a:t>
            </a:r>
            <a:endParaRPr lang="en-US" sz="3200"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16</a:t>
            </a:fld>
            <a:endParaRPr kumimoji="0" lang="en-US"/>
          </a:p>
        </p:txBody>
      </p:sp>
      <p:pic>
        <p:nvPicPr>
          <p:cNvPr id="7" name="Picture 6"/>
          <p:cNvPicPr>
            <a:picLocks noChangeAspect="1"/>
          </p:cNvPicPr>
          <p:nvPr/>
        </p:nvPicPr>
        <p:blipFill>
          <a:blip r:embed="rId3"/>
          <a:stretch>
            <a:fillRect/>
          </a:stretch>
        </p:blipFill>
        <p:spPr>
          <a:xfrm>
            <a:off x="7672680" y="1111974"/>
            <a:ext cx="1512168" cy="3369824"/>
          </a:xfrm>
          <a:prstGeom prst="rect">
            <a:avLst/>
          </a:prstGeom>
        </p:spPr>
      </p:pic>
    </p:spTree>
    <p:extLst>
      <p:ext uri="{BB962C8B-B14F-4D97-AF65-F5344CB8AC3E}">
        <p14:creationId xmlns:p14="http://schemas.microsoft.com/office/powerpoint/2010/main" val="407745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55576" y="2060848"/>
            <a:ext cx="7776864" cy="2304256"/>
            <a:chOff x="2286000" y="3124200"/>
            <a:chExt cx="6659217" cy="1188555"/>
          </a:xfrm>
        </p:grpSpPr>
        <p:grpSp>
          <p:nvGrpSpPr>
            <p:cNvPr id="9" name="Group 8"/>
            <p:cNvGrpSpPr/>
            <p:nvPr/>
          </p:nvGrpSpPr>
          <p:grpSpPr>
            <a:xfrm>
              <a:off x="2315817" y="3124200"/>
              <a:ext cx="6629400" cy="1123837"/>
              <a:chOff x="2286000" y="3188918"/>
              <a:chExt cx="6629400" cy="1123837"/>
            </a:xfrm>
          </p:grpSpPr>
          <p:sp>
            <p:nvSpPr>
              <p:cNvPr id="6" name="Rectangle 5"/>
              <p:cNvSpPr/>
              <p:nvPr/>
            </p:nvSpPr>
            <p:spPr>
              <a:xfrm>
                <a:off x="2286000" y="3188918"/>
                <a:ext cx="2232804" cy="11204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718852" y="3192305"/>
                <a:ext cx="2196548" cy="1120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4518804" y="3198744"/>
                <a:ext cx="2200048" cy="11106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 name="Title 6"/>
            <p:cNvSpPr txBox="1">
              <a:spLocks/>
            </p:cNvSpPr>
            <p:nvPr/>
          </p:nvSpPr>
          <p:spPr>
            <a:xfrm>
              <a:off x="2286000" y="3209060"/>
              <a:ext cx="6629400" cy="110369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FF"/>
                  </a:solidFill>
                </a:rPr>
                <a:t>QUESTIONS?</a:t>
              </a:r>
            </a:p>
            <a:p>
              <a:r>
                <a:rPr lang="en-US" b="1" dirty="0" smtClean="0">
                  <a:solidFill>
                    <a:srgbClr val="FFFFFF"/>
                  </a:solidFill>
                </a:rPr>
                <a:t>COMMENTS?</a:t>
              </a:r>
              <a:endParaRPr lang="en-US" b="1" dirty="0">
                <a:solidFill>
                  <a:srgbClr val="FFFFFF"/>
                </a:solidFill>
              </a:endParaRPr>
            </a:p>
          </p:txBody>
        </p:sp>
      </p:grpSp>
      <p:sp>
        <p:nvSpPr>
          <p:cNvPr id="2" name="Date Placeholder 1"/>
          <p:cNvSpPr>
            <a:spLocks noGrp="1"/>
          </p:cNvSpPr>
          <p:nvPr>
            <p:ph type="dt" sz="half" idx="10"/>
          </p:nvPr>
        </p:nvSpPr>
        <p:spPr/>
        <p:txBody>
          <a:bodyPr/>
          <a:lstStyle/>
          <a:p>
            <a:fld id="{EEF8DB10-79B4-4F45-903B-2D92F900934A}" type="datetime1">
              <a:rPr lang="en-US" smtClean="0"/>
              <a:t>4/24/2018</a:t>
            </a:fld>
            <a:endParaRPr lang="en-US" dirty="0"/>
          </a:p>
        </p:txBody>
      </p:sp>
      <p:sp>
        <p:nvSpPr>
          <p:cNvPr id="3" name="Footer Placeholder 2"/>
          <p:cNvSpPr>
            <a:spLocks noGrp="1"/>
          </p:cNvSpPr>
          <p:nvPr>
            <p:ph type="ftr" sz="quarter" idx="11"/>
          </p:nvPr>
        </p:nvSpPr>
        <p:spPr/>
        <p:txBody>
          <a:bodyPr/>
          <a:lstStyle/>
          <a:p>
            <a:r>
              <a:rPr kumimoji="0" lang="en-US" smtClean="0"/>
              <a:t>Dr. Mathias Fonkam: LDL &amp; Canvas LMS</a:t>
            </a:r>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17</a:t>
            </a:fld>
            <a:endParaRPr kumimoji="0" lang="en-US"/>
          </a:p>
        </p:txBody>
      </p:sp>
    </p:spTree>
    <p:extLst>
      <p:ext uri="{BB962C8B-B14F-4D97-AF65-F5344CB8AC3E}">
        <p14:creationId xmlns:p14="http://schemas.microsoft.com/office/powerpoint/2010/main" val="417549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Menus</a:t>
            </a:r>
            <a:endParaRPr lang="en-GB" dirty="0">
              <a:solidFill>
                <a:srgbClr val="C00000"/>
              </a:solidFill>
            </a:endParaRPr>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18</a:t>
            </a:fld>
            <a:endParaRPr kumimoji="0"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 y="1997527"/>
            <a:ext cx="1664240" cy="411236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1227656"/>
            <a:ext cx="4680520" cy="565655"/>
          </a:xfrm>
          <a:prstGeom prst="rect">
            <a:avLst/>
          </a:prstGeom>
        </p:spPr>
      </p:pic>
    </p:spTree>
    <p:extLst>
      <p:ext uri="{BB962C8B-B14F-4D97-AF65-F5344CB8AC3E}">
        <p14:creationId xmlns:p14="http://schemas.microsoft.com/office/powerpoint/2010/main" val="46679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Syllabus</a:t>
            </a:r>
            <a:endParaRPr lang="en-GB" dirty="0">
              <a:solidFill>
                <a:srgbClr val="C00000"/>
              </a:solidFill>
            </a:endParaRPr>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19</a:t>
            </a:fld>
            <a:endParaRPr kumimoji="0"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48832"/>
            <a:ext cx="8752044" cy="4656432"/>
          </a:xfrm>
          <a:prstGeom prst="rect">
            <a:avLst/>
          </a:prstGeom>
        </p:spPr>
      </p:pic>
    </p:spTree>
    <p:extLst>
      <p:ext uri="{BB962C8B-B14F-4D97-AF65-F5344CB8AC3E}">
        <p14:creationId xmlns:p14="http://schemas.microsoft.com/office/powerpoint/2010/main" val="375782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712968" cy="922114"/>
          </a:xfrm>
        </p:spPr>
        <p:txBody>
          <a:bodyPr/>
          <a:lstStyle/>
          <a:p>
            <a:r>
              <a:rPr lang="en-GB" dirty="0" smtClean="0">
                <a:solidFill>
                  <a:srgbClr val="C00000"/>
                </a:solidFill>
              </a:rPr>
              <a:t>Outline of Presentation</a:t>
            </a:r>
            <a:endParaRPr lang="en-GB" dirty="0">
              <a:solidFill>
                <a:srgbClr val="C00000"/>
              </a:solidFill>
            </a:endParaRPr>
          </a:p>
        </p:txBody>
      </p:sp>
      <p:sp>
        <p:nvSpPr>
          <p:cNvPr id="3" name="Content Placeholder 2"/>
          <p:cNvSpPr>
            <a:spLocks noGrp="1"/>
          </p:cNvSpPr>
          <p:nvPr>
            <p:ph sz="quarter" idx="1"/>
          </p:nvPr>
        </p:nvSpPr>
        <p:spPr>
          <a:xfrm>
            <a:off x="107504" y="1124744"/>
            <a:ext cx="8928992" cy="5544616"/>
          </a:xfrm>
        </p:spPr>
        <p:txBody>
          <a:bodyPr>
            <a:normAutofit/>
          </a:bodyPr>
          <a:lstStyle/>
          <a:p>
            <a:pPr lvl="0"/>
            <a:r>
              <a:rPr lang="en-US" sz="3200" b="1" dirty="0" smtClean="0">
                <a:solidFill>
                  <a:srgbClr val="0000FF"/>
                </a:solidFill>
              </a:rPr>
              <a:t>Why Learner-directed Learning</a:t>
            </a:r>
            <a:endParaRPr lang="en-US" sz="3200" b="1" dirty="0" smtClean="0">
              <a:solidFill>
                <a:srgbClr val="0000FF"/>
              </a:solidFill>
            </a:endParaRPr>
          </a:p>
          <a:p>
            <a:pPr lvl="0"/>
            <a:r>
              <a:rPr lang="en-US" sz="3200" b="1" dirty="0" smtClean="0">
                <a:solidFill>
                  <a:srgbClr val="0000FF"/>
                </a:solidFill>
              </a:rPr>
              <a:t>Key Drivers of LDL</a:t>
            </a:r>
            <a:endParaRPr lang="en-US" sz="3200" b="1" dirty="0" smtClean="0">
              <a:solidFill>
                <a:srgbClr val="0000FF"/>
              </a:solidFill>
            </a:endParaRPr>
          </a:p>
          <a:p>
            <a:pPr lvl="0"/>
            <a:r>
              <a:rPr lang="en-US" sz="3200" b="1" dirty="0" smtClean="0">
                <a:solidFill>
                  <a:srgbClr val="0000FF"/>
                </a:solidFill>
              </a:rPr>
              <a:t>On Course (Re-) Design Supporting LDL*</a:t>
            </a:r>
          </a:p>
          <a:p>
            <a:pPr lvl="1"/>
            <a:r>
              <a:rPr lang="en-US" sz="3200" b="1" dirty="0" smtClean="0">
                <a:solidFill>
                  <a:srgbClr val="0000FF"/>
                </a:solidFill>
              </a:rPr>
              <a:t>Learning Theories &amp; Implications	</a:t>
            </a:r>
            <a:endParaRPr lang="en-US" sz="3200" dirty="0">
              <a:solidFill>
                <a:srgbClr val="0000FF"/>
              </a:solidFill>
            </a:endParaRPr>
          </a:p>
          <a:p>
            <a:pPr lvl="0"/>
            <a:r>
              <a:rPr lang="en-US" sz="3200" b="1" dirty="0" smtClean="0">
                <a:solidFill>
                  <a:srgbClr val="0000FF"/>
                </a:solidFill>
              </a:rPr>
              <a:t>The Emerging Future: </a:t>
            </a:r>
            <a:r>
              <a:rPr lang="en-US" sz="3200" b="1" i="1" dirty="0" smtClean="0">
                <a:solidFill>
                  <a:srgbClr val="0000FF"/>
                </a:solidFill>
              </a:rPr>
              <a:t>Online Learning</a:t>
            </a:r>
            <a:r>
              <a:rPr lang="en-US" sz="3200" b="1" dirty="0" smtClean="0">
                <a:solidFill>
                  <a:srgbClr val="0000FF"/>
                </a:solidFill>
              </a:rPr>
              <a:t>!</a:t>
            </a:r>
            <a:endParaRPr lang="en-US" sz="3200" dirty="0">
              <a:solidFill>
                <a:srgbClr val="0000FF"/>
              </a:solidFill>
            </a:endParaRPr>
          </a:p>
          <a:p>
            <a:pPr lvl="0"/>
            <a:r>
              <a:rPr lang="en-US" sz="3200" b="1" dirty="0" smtClean="0">
                <a:solidFill>
                  <a:srgbClr val="0000FF"/>
                </a:solidFill>
              </a:rPr>
              <a:t>Technology Support: </a:t>
            </a:r>
            <a:r>
              <a:rPr lang="en-US" sz="3200" b="1" i="1" dirty="0" smtClean="0">
                <a:solidFill>
                  <a:srgbClr val="0000FF"/>
                </a:solidFill>
              </a:rPr>
              <a:t>Canvas LMS + Course Design Template*</a:t>
            </a:r>
          </a:p>
          <a:p>
            <a:pPr lvl="0"/>
            <a:r>
              <a:rPr lang="en-US" sz="3200" b="1" dirty="0" smtClean="0">
                <a:solidFill>
                  <a:srgbClr val="0000FF"/>
                </a:solidFill>
              </a:rPr>
              <a:t>How We Assess LDL Teaching &amp; Learning</a:t>
            </a:r>
          </a:p>
          <a:p>
            <a:pPr lvl="0"/>
            <a:r>
              <a:rPr lang="en-US" sz="3200" b="1" dirty="0" smtClean="0">
                <a:solidFill>
                  <a:srgbClr val="0000FF"/>
                </a:solidFill>
              </a:rPr>
              <a:t>Conclusions</a:t>
            </a:r>
            <a:endParaRPr lang="en-US" sz="3200" dirty="0">
              <a:solidFill>
                <a:srgbClr val="0000FF"/>
              </a:solidFill>
            </a:endParaRPr>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4/24/2018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2</a:t>
            </a:fld>
            <a:endParaRPr kumimoji="0" lang="en-US"/>
          </a:p>
        </p:txBody>
      </p:sp>
    </p:spTree>
    <p:extLst>
      <p:ext uri="{BB962C8B-B14F-4D97-AF65-F5344CB8AC3E}">
        <p14:creationId xmlns:p14="http://schemas.microsoft.com/office/powerpoint/2010/main" val="35539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Modules</a:t>
            </a:r>
            <a:endParaRPr lang="en-GB" dirty="0">
              <a:solidFill>
                <a:srgbClr val="C00000"/>
              </a:solidFill>
            </a:endParaRPr>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20</a:t>
            </a:fld>
            <a:endParaRPr kumimoji="0"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5" y="1268760"/>
            <a:ext cx="8732828" cy="4752528"/>
          </a:xfrm>
          <a:prstGeom prst="rect">
            <a:avLst/>
          </a:prstGeom>
        </p:spPr>
      </p:pic>
    </p:spTree>
    <p:extLst>
      <p:ext uri="{BB962C8B-B14F-4D97-AF65-F5344CB8AC3E}">
        <p14:creationId xmlns:p14="http://schemas.microsoft.com/office/powerpoint/2010/main" val="361345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People</a:t>
            </a:r>
            <a:endParaRPr lang="en-GB" dirty="0">
              <a:solidFill>
                <a:srgbClr val="C00000"/>
              </a:solidFill>
            </a:endParaRPr>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21</a:t>
            </a:fld>
            <a:endParaRPr kumimoji="0"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268760"/>
            <a:ext cx="8481290" cy="4536504"/>
          </a:xfrm>
          <a:prstGeom prst="rect">
            <a:avLst/>
          </a:prstGeom>
        </p:spPr>
      </p:pic>
    </p:spTree>
    <p:extLst>
      <p:ext uri="{BB962C8B-B14F-4D97-AF65-F5344CB8AC3E}">
        <p14:creationId xmlns:p14="http://schemas.microsoft.com/office/powerpoint/2010/main" val="27582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Activities</a:t>
            </a:r>
            <a:endParaRPr lang="en-GB" dirty="0">
              <a:solidFill>
                <a:srgbClr val="C00000"/>
              </a:solidFill>
            </a:endParaRPr>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22</a:t>
            </a:fld>
            <a:endParaRPr kumimoji="0"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68760"/>
            <a:ext cx="8625068" cy="3744416"/>
          </a:xfrm>
          <a:prstGeom prst="rect">
            <a:avLst/>
          </a:prstGeom>
        </p:spPr>
      </p:pic>
    </p:spTree>
    <p:extLst>
      <p:ext uri="{BB962C8B-B14F-4D97-AF65-F5344CB8AC3E}">
        <p14:creationId xmlns:p14="http://schemas.microsoft.com/office/powerpoint/2010/main" val="150551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Assignments</a:t>
            </a:r>
            <a:endParaRPr lang="en-GB" dirty="0">
              <a:solidFill>
                <a:srgbClr val="C00000"/>
              </a:solidFill>
            </a:endParaRPr>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23</a:t>
            </a:fld>
            <a:endParaRPr kumimoji="0"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17" y="1268760"/>
            <a:ext cx="8687831" cy="4536504"/>
          </a:xfrm>
          <a:prstGeom prst="rect">
            <a:avLst/>
          </a:prstGeom>
        </p:spPr>
      </p:pic>
    </p:spTree>
    <p:extLst>
      <p:ext uri="{BB962C8B-B14F-4D97-AF65-F5344CB8AC3E}">
        <p14:creationId xmlns:p14="http://schemas.microsoft.com/office/powerpoint/2010/main" val="198605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User Info</a:t>
            </a:r>
            <a:endParaRPr lang="en-GB" dirty="0">
              <a:solidFill>
                <a:srgbClr val="C00000"/>
              </a:solidFill>
            </a:endParaRPr>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24</a:t>
            </a:fld>
            <a:endParaRPr kumimoji="0"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04" y="1364759"/>
            <a:ext cx="7941512" cy="4648570"/>
          </a:xfrm>
          <a:prstGeom prst="rect">
            <a:avLst/>
          </a:prstGeom>
        </p:spPr>
      </p:pic>
    </p:spTree>
    <p:extLst>
      <p:ext uri="{BB962C8B-B14F-4D97-AF65-F5344CB8AC3E}">
        <p14:creationId xmlns:p14="http://schemas.microsoft.com/office/powerpoint/2010/main" val="24048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Discussions</a:t>
            </a:r>
            <a:endParaRPr lang="en-GB" dirty="0">
              <a:solidFill>
                <a:srgbClr val="C00000"/>
              </a:solidFill>
            </a:endParaRPr>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25</a:t>
            </a:fld>
            <a:endParaRPr kumimoji="0"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05" y="1268760"/>
            <a:ext cx="8736010" cy="4392488"/>
          </a:xfrm>
          <a:prstGeom prst="rect">
            <a:avLst/>
          </a:prstGeom>
        </p:spPr>
      </p:pic>
    </p:spTree>
    <p:extLst>
      <p:ext uri="{BB962C8B-B14F-4D97-AF65-F5344CB8AC3E}">
        <p14:creationId xmlns:p14="http://schemas.microsoft.com/office/powerpoint/2010/main" val="78900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fontScale="90000"/>
          </a:bodyPr>
          <a:lstStyle/>
          <a:p>
            <a:r>
              <a:rPr lang="en-GB" dirty="0" smtClean="0">
                <a:solidFill>
                  <a:srgbClr val="C00000"/>
                </a:solidFill>
              </a:rPr>
              <a:t>Canvas LMS Screenshot: Announcements</a:t>
            </a:r>
            <a:endParaRPr lang="en-GB" dirty="0">
              <a:solidFill>
                <a:srgbClr val="C00000"/>
              </a:solidFill>
            </a:endParaRPr>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26</a:t>
            </a:fld>
            <a:endParaRPr kumimoji="0"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80" y="1425476"/>
            <a:ext cx="8648700" cy="4523804"/>
          </a:xfrm>
          <a:prstGeom prst="rect">
            <a:avLst/>
          </a:prstGeom>
        </p:spPr>
      </p:pic>
    </p:spTree>
    <p:extLst>
      <p:ext uri="{BB962C8B-B14F-4D97-AF65-F5344CB8AC3E}">
        <p14:creationId xmlns:p14="http://schemas.microsoft.com/office/powerpoint/2010/main" val="303503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Messaging</a:t>
            </a:r>
            <a:endParaRPr lang="en-GB" dirty="0">
              <a:solidFill>
                <a:srgbClr val="C00000"/>
              </a:solidFill>
            </a:endParaRPr>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27</a:t>
            </a:fld>
            <a:endParaRPr kumimoji="0"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72816"/>
            <a:ext cx="8532440" cy="3303084"/>
          </a:xfrm>
          <a:prstGeom prst="rect">
            <a:avLst/>
          </a:prstGeom>
        </p:spPr>
      </p:pic>
    </p:spTree>
    <p:extLst>
      <p:ext uri="{BB962C8B-B14F-4D97-AF65-F5344CB8AC3E}">
        <p14:creationId xmlns:p14="http://schemas.microsoft.com/office/powerpoint/2010/main" val="376154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Grading</a:t>
            </a:r>
            <a:endParaRPr lang="en-GB" dirty="0">
              <a:solidFill>
                <a:srgbClr val="C00000"/>
              </a:solidFill>
            </a:endParaRPr>
          </a:p>
        </p:txBody>
      </p:sp>
      <p:sp>
        <p:nvSpPr>
          <p:cNvPr id="4" name="Date Placeholder 3"/>
          <p:cNvSpPr>
            <a:spLocks noGrp="1"/>
          </p:cNvSpPr>
          <p:nvPr>
            <p:ph type="dt" sz="half" idx="10"/>
          </p:nvPr>
        </p:nvSpPr>
        <p:spPr>
          <a:xfrm>
            <a:off x="6216785" y="6210300"/>
            <a:ext cx="2476500" cy="476250"/>
          </a:xfrm>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28</a:t>
            </a:fld>
            <a:endParaRPr kumimoji="0"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540376"/>
            <a:ext cx="8424936" cy="4129716"/>
          </a:xfrm>
          <a:prstGeom prst="rect">
            <a:avLst/>
          </a:prstGeom>
        </p:spPr>
      </p:pic>
    </p:spTree>
    <p:extLst>
      <p:ext uri="{BB962C8B-B14F-4D97-AF65-F5344CB8AC3E}">
        <p14:creationId xmlns:p14="http://schemas.microsoft.com/office/powerpoint/2010/main" val="48165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Speed-Grader</a:t>
            </a:r>
            <a:endParaRPr lang="en-GB" dirty="0">
              <a:solidFill>
                <a:srgbClr val="C00000"/>
              </a:solidFill>
            </a:endParaRPr>
          </a:p>
        </p:txBody>
      </p:sp>
      <p:sp>
        <p:nvSpPr>
          <p:cNvPr id="4" name="Date Placeholder 3"/>
          <p:cNvSpPr>
            <a:spLocks noGrp="1"/>
          </p:cNvSpPr>
          <p:nvPr>
            <p:ph type="dt" sz="half" idx="10"/>
          </p:nvPr>
        </p:nvSpPr>
        <p:spPr>
          <a:xfrm>
            <a:off x="6216785" y="6210300"/>
            <a:ext cx="2476500" cy="476250"/>
          </a:xfrm>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29</a:t>
            </a:fld>
            <a:endParaRPr kumimoji="0"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32" y="1628800"/>
            <a:ext cx="8604448" cy="3744708"/>
          </a:xfrm>
          <a:prstGeom prst="rect">
            <a:avLst/>
          </a:prstGeom>
        </p:spPr>
      </p:pic>
    </p:spTree>
    <p:extLst>
      <p:ext uri="{BB962C8B-B14F-4D97-AF65-F5344CB8AC3E}">
        <p14:creationId xmlns:p14="http://schemas.microsoft.com/office/powerpoint/2010/main" val="140442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712968" cy="922114"/>
          </a:xfrm>
        </p:spPr>
        <p:txBody>
          <a:bodyPr/>
          <a:lstStyle/>
          <a:p>
            <a:r>
              <a:rPr lang="en-GB" dirty="0" smtClean="0">
                <a:solidFill>
                  <a:srgbClr val="C00000"/>
                </a:solidFill>
              </a:rPr>
              <a:t>Why Learner Directed Learning (LDL)</a:t>
            </a:r>
            <a:endParaRPr lang="en-GB" dirty="0">
              <a:solidFill>
                <a:srgbClr val="C00000"/>
              </a:solidFill>
            </a:endParaRPr>
          </a:p>
        </p:txBody>
      </p:sp>
      <p:sp>
        <p:nvSpPr>
          <p:cNvPr id="3" name="Content Placeholder 2"/>
          <p:cNvSpPr>
            <a:spLocks noGrp="1"/>
          </p:cNvSpPr>
          <p:nvPr>
            <p:ph sz="quarter" idx="1"/>
          </p:nvPr>
        </p:nvSpPr>
        <p:spPr>
          <a:xfrm>
            <a:off x="107504" y="1124744"/>
            <a:ext cx="8928992" cy="5544616"/>
          </a:xfrm>
        </p:spPr>
        <p:txBody>
          <a:bodyPr>
            <a:noAutofit/>
          </a:bodyPr>
          <a:lstStyle/>
          <a:p>
            <a:pPr lvl="0"/>
            <a:r>
              <a:rPr lang="en-US" sz="2800" dirty="0"/>
              <a:t>Research shows as </a:t>
            </a:r>
            <a:r>
              <a:rPr lang="en-US" sz="2800" b="1" dirty="0"/>
              <a:t>most </a:t>
            </a:r>
            <a:r>
              <a:rPr lang="en-US" sz="2800" b="1" dirty="0" smtClean="0"/>
              <a:t>effective</a:t>
            </a:r>
            <a:r>
              <a:rPr lang="en-US" sz="2800" dirty="0" smtClean="0"/>
              <a:t>,</a:t>
            </a:r>
            <a:r>
              <a:rPr lang="en-US" sz="2800" dirty="0"/>
              <a:t> </a:t>
            </a:r>
            <a:r>
              <a:rPr lang="en-US" sz="2800" b="1" i="1" dirty="0"/>
              <a:t>cheapest</a:t>
            </a:r>
            <a:r>
              <a:rPr lang="en-US" sz="2800" dirty="0"/>
              <a:t> &amp; </a:t>
            </a:r>
            <a:r>
              <a:rPr lang="en-US" sz="2800" b="1" i="1" dirty="0" smtClean="0"/>
              <a:t>empowering</a:t>
            </a:r>
            <a:r>
              <a:rPr lang="en-US" sz="2800" dirty="0"/>
              <a:t>!</a:t>
            </a:r>
          </a:p>
          <a:p>
            <a:pPr lvl="0"/>
            <a:r>
              <a:rPr lang="en-US" sz="2800" b="1" i="1" dirty="0"/>
              <a:t>Online </a:t>
            </a:r>
            <a:r>
              <a:rPr lang="en-US" sz="2800" b="1" i="1" dirty="0" smtClean="0"/>
              <a:t>is future </a:t>
            </a:r>
            <a:r>
              <a:rPr lang="en-US" sz="2800" b="1" i="1" dirty="0"/>
              <a:t>of learning</a:t>
            </a:r>
            <a:r>
              <a:rPr lang="en-US" sz="2800" dirty="0" smtClean="0"/>
              <a:t>...the </a:t>
            </a:r>
            <a:r>
              <a:rPr lang="en-US" sz="2800" i="1" dirty="0" smtClean="0"/>
              <a:t>future university is online</a:t>
            </a:r>
            <a:r>
              <a:rPr lang="en-US" sz="2800" dirty="0" smtClean="0"/>
              <a:t>!</a:t>
            </a:r>
            <a:endParaRPr lang="en-US" sz="2800" dirty="0"/>
          </a:p>
          <a:p>
            <a:pPr lvl="0"/>
            <a:r>
              <a:rPr lang="en-US" sz="2800" b="1" i="1" dirty="0"/>
              <a:t>Life-long learning </a:t>
            </a:r>
            <a:r>
              <a:rPr lang="en-US" sz="2800" dirty="0"/>
              <a:t>as </a:t>
            </a:r>
            <a:r>
              <a:rPr lang="en-US" sz="2800" dirty="0" smtClean="0"/>
              <a:t>broad goal </a:t>
            </a:r>
            <a:r>
              <a:rPr lang="en-US" sz="2800" dirty="0"/>
              <a:t>for all </a:t>
            </a:r>
            <a:r>
              <a:rPr lang="en-US" sz="2800" dirty="0" smtClean="0"/>
              <a:t>today</a:t>
            </a:r>
            <a:endParaRPr lang="en-US" sz="2800" dirty="0"/>
          </a:p>
          <a:p>
            <a:pPr lvl="1"/>
            <a:r>
              <a:rPr lang="en-US" dirty="0"/>
              <a:t>Only sustainable competitive advantage </a:t>
            </a:r>
            <a:r>
              <a:rPr lang="en-US" dirty="0" smtClean="0"/>
              <a:t>is rate of learning.. P. </a:t>
            </a:r>
            <a:r>
              <a:rPr lang="en-US" dirty="0" err="1" smtClean="0"/>
              <a:t>Senge</a:t>
            </a:r>
            <a:endParaRPr lang="en-US" dirty="0"/>
          </a:p>
          <a:p>
            <a:pPr lvl="0"/>
            <a:r>
              <a:rPr lang="en-US" sz="2800" dirty="0"/>
              <a:t>For </a:t>
            </a:r>
            <a:r>
              <a:rPr lang="en-US" sz="2800" dirty="0" smtClean="0"/>
              <a:t>Nigeria </a:t>
            </a:r>
            <a:r>
              <a:rPr lang="en-US" sz="2800" dirty="0"/>
              <a:t>&amp; SSA,  </a:t>
            </a:r>
            <a:r>
              <a:rPr lang="en-US" sz="2800" b="1" i="1" dirty="0"/>
              <a:t>huge opportunity </a:t>
            </a:r>
            <a:r>
              <a:rPr lang="en-US" sz="2800" dirty="0"/>
              <a:t>to </a:t>
            </a:r>
            <a:r>
              <a:rPr lang="en-US" sz="2800" dirty="0" smtClean="0"/>
              <a:t>close the knowledge, economic</a:t>
            </a:r>
            <a:r>
              <a:rPr lang="en-US" sz="2800" dirty="0"/>
              <a:t>, wealth  </a:t>
            </a:r>
            <a:r>
              <a:rPr lang="en-US" sz="2800" dirty="0" err="1"/>
              <a:t>e</a:t>
            </a:r>
            <a:r>
              <a:rPr lang="en-US" sz="2800" dirty="0" err="1" smtClean="0"/>
              <a:t>tc</a:t>
            </a:r>
            <a:r>
              <a:rPr lang="en-US" sz="2800" dirty="0" smtClean="0"/>
              <a:t> </a:t>
            </a:r>
            <a:r>
              <a:rPr lang="en-US" sz="2800" dirty="0"/>
              <a:t>gaps</a:t>
            </a:r>
            <a:r>
              <a:rPr lang="en-US" sz="2800" dirty="0" smtClean="0"/>
              <a:t>..  </a:t>
            </a:r>
          </a:p>
          <a:p>
            <a:pPr lvl="1"/>
            <a:r>
              <a:rPr lang="en-US" b="1" dirty="0" smtClean="0"/>
              <a:t>But how</a:t>
            </a:r>
            <a:r>
              <a:rPr lang="en-US" b="1" dirty="0"/>
              <a:t>? </a:t>
            </a:r>
            <a:r>
              <a:rPr lang="en-US" dirty="0"/>
              <a:t>Online </a:t>
            </a:r>
            <a:r>
              <a:rPr lang="en-US" b="1" i="1" dirty="0"/>
              <a:t>opens up and </a:t>
            </a:r>
            <a:r>
              <a:rPr lang="en-US" b="1" i="1" dirty="0" smtClean="0"/>
              <a:t>levels </a:t>
            </a:r>
            <a:r>
              <a:rPr lang="en-US" b="1" i="1" dirty="0"/>
              <a:t>playing field in education </a:t>
            </a:r>
            <a:r>
              <a:rPr lang="en-US" dirty="0"/>
              <a:t>&amp; learning </a:t>
            </a:r>
            <a:r>
              <a:rPr lang="en-US" dirty="0" smtClean="0"/>
              <a:t>.. Lots of freely available multi-media learning resources online!</a:t>
            </a:r>
            <a:endParaRPr lang="en-US" dirty="0"/>
          </a:p>
          <a:p>
            <a:pPr lvl="0"/>
            <a:r>
              <a:rPr lang="en-US" sz="2800" b="1" i="1" dirty="0"/>
              <a:t>More equitable </a:t>
            </a:r>
            <a:r>
              <a:rPr lang="en-US" sz="2800" b="1" i="1" dirty="0" smtClean="0"/>
              <a:t>world</a:t>
            </a:r>
            <a:r>
              <a:rPr lang="en-US" sz="2800" dirty="0" smtClean="0"/>
              <a:t>? No one needs it more than us! </a:t>
            </a:r>
          </a:p>
          <a:p>
            <a:pPr lvl="1"/>
            <a:r>
              <a:rPr lang="en-US" i="1" dirty="0" smtClean="0"/>
              <a:t>"</a:t>
            </a:r>
            <a:r>
              <a:rPr lang="en-US" i="1" dirty="0"/>
              <a:t>Knowledge is </a:t>
            </a:r>
            <a:r>
              <a:rPr lang="en-US" i="1" dirty="0" smtClean="0"/>
              <a:t>freedom</a:t>
            </a:r>
            <a:r>
              <a:rPr lang="en-US" i="1" dirty="0"/>
              <a:t>" </a:t>
            </a:r>
            <a:r>
              <a:rPr lang="en-US" i="1" dirty="0" smtClean="0"/>
              <a:t>- </a:t>
            </a:r>
            <a:r>
              <a:rPr lang="en-US" dirty="0" smtClean="0"/>
              <a:t>Nelson </a:t>
            </a:r>
            <a:r>
              <a:rPr lang="en-US" dirty="0"/>
              <a:t>Mandela</a:t>
            </a:r>
          </a:p>
        </p:txBody>
      </p:sp>
      <p:sp>
        <p:nvSpPr>
          <p:cNvPr id="4" name="Date Placeholder 3"/>
          <p:cNvSpPr>
            <a:spLocks noGrp="1"/>
          </p:cNvSpPr>
          <p:nvPr>
            <p:ph type="dt" sz="half" idx="10"/>
          </p:nvPr>
        </p:nvSpPr>
        <p:spPr/>
        <p:txBody>
          <a:bodyPr/>
          <a:lstStyle/>
          <a:p>
            <a:pPr algn="ctr"/>
            <a:fld id="{082FD6E7-A7E2-4C64-8434-CB478EC3B77D}" type="datetime1">
              <a:rPr lang="en-US" smtClean="0"/>
              <a:t>4/24/2018</a:t>
            </a:fld>
            <a:endParaRPr lang="en-US" dirty="0"/>
          </a:p>
        </p:txBody>
      </p:sp>
      <p:sp>
        <p:nvSpPr>
          <p:cNvPr id="5" name="Footer Placeholder 4"/>
          <p:cNvSpPr>
            <a:spLocks noGrp="1"/>
          </p:cNvSpPr>
          <p:nvPr>
            <p:ph type="ftr" sz="quarter" idx="11"/>
          </p:nvPr>
        </p:nvSpPr>
        <p:spPr/>
        <p:txBody>
          <a:bodyPr/>
          <a:lstStyle/>
          <a:p>
            <a:r>
              <a:rPr kumimoji="0" lang="en-US" dirty="0" smtClean="0"/>
              <a:t>Dr. Mathias Fonkam: LDL &amp; Canvas LMS</a:t>
            </a:r>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3</a:t>
            </a:fld>
            <a:endParaRPr kumimoji="0" lang="en-US"/>
          </a:p>
        </p:txBody>
      </p:sp>
    </p:spTree>
    <p:extLst>
      <p:ext uri="{BB962C8B-B14F-4D97-AF65-F5344CB8AC3E}">
        <p14:creationId xmlns:p14="http://schemas.microsoft.com/office/powerpoint/2010/main" val="41672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964488" cy="922114"/>
          </a:xfrm>
        </p:spPr>
        <p:txBody>
          <a:bodyPr>
            <a:normAutofit/>
          </a:bodyPr>
          <a:lstStyle/>
          <a:p>
            <a:r>
              <a:rPr lang="en-GB" dirty="0" smtClean="0">
                <a:solidFill>
                  <a:srgbClr val="C00000"/>
                </a:solidFill>
              </a:rPr>
              <a:t>Canvas LMS Screenshot: e-Portfolio</a:t>
            </a:r>
            <a:endParaRPr lang="en-GB" dirty="0">
              <a:solidFill>
                <a:srgbClr val="C00000"/>
              </a:solidFill>
            </a:endParaRPr>
          </a:p>
        </p:txBody>
      </p:sp>
      <p:sp>
        <p:nvSpPr>
          <p:cNvPr id="4" name="Date Placeholder 3"/>
          <p:cNvSpPr>
            <a:spLocks noGrp="1"/>
          </p:cNvSpPr>
          <p:nvPr>
            <p:ph type="dt" sz="half" idx="10"/>
          </p:nvPr>
        </p:nvSpPr>
        <p:spPr>
          <a:xfrm>
            <a:off x="6216785" y="6210300"/>
            <a:ext cx="2476500" cy="476250"/>
          </a:xfrm>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30</a:t>
            </a:fld>
            <a:endParaRPr kumimoji="0"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535390"/>
            <a:ext cx="8693285" cy="4174061"/>
          </a:xfrm>
          <a:prstGeom prst="rect">
            <a:avLst/>
          </a:prstGeom>
        </p:spPr>
      </p:pic>
    </p:spTree>
    <p:extLst>
      <p:ext uri="{BB962C8B-B14F-4D97-AF65-F5344CB8AC3E}">
        <p14:creationId xmlns:p14="http://schemas.microsoft.com/office/powerpoint/2010/main" val="256107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712968" cy="922114"/>
          </a:xfrm>
        </p:spPr>
        <p:txBody>
          <a:bodyPr/>
          <a:lstStyle/>
          <a:p>
            <a:r>
              <a:rPr lang="en-GB" dirty="0" smtClean="0">
                <a:solidFill>
                  <a:srgbClr val="C00000"/>
                </a:solidFill>
              </a:rPr>
              <a:t>Key Drivers of LDL</a:t>
            </a:r>
            <a:endParaRPr lang="en-GB" dirty="0">
              <a:solidFill>
                <a:srgbClr val="C00000"/>
              </a:solidFill>
            </a:endParaRPr>
          </a:p>
        </p:txBody>
      </p:sp>
      <p:sp>
        <p:nvSpPr>
          <p:cNvPr id="3" name="Content Placeholder 2"/>
          <p:cNvSpPr>
            <a:spLocks noGrp="1"/>
          </p:cNvSpPr>
          <p:nvPr>
            <p:ph sz="quarter" idx="1"/>
          </p:nvPr>
        </p:nvSpPr>
        <p:spPr>
          <a:xfrm>
            <a:off x="107504" y="1124744"/>
            <a:ext cx="8928992" cy="5544616"/>
          </a:xfrm>
        </p:spPr>
        <p:txBody>
          <a:bodyPr>
            <a:normAutofit/>
          </a:bodyPr>
          <a:lstStyle/>
          <a:p>
            <a:pPr lvl="0"/>
            <a:r>
              <a:rPr lang="en-US" sz="3800" b="1" dirty="0"/>
              <a:t>IT &amp; Computing</a:t>
            </a:r>
            <a:r>
              <a:rPr lang="en-US" sz="3800" dirty="0"/>
              <a:t>.. especially web, cloud &amp; mobile </a:t>
            </a:r>
            <a:r>
              <a:rPr lang="en-US" sz="3800" dirty="0" smtClean="0"/>
              <a:t>(their </a:t>
            </a:r>
            <a:r>
              <a:rPr lang="en-US" sz="3800" b="1" i="1" dirty="0" smtClean="0"/>
              <a:t>support for e-resources!!</a:t>
            </a:r>
            <a:r>
              <a:rPr lang="en-US" sz="3800" dirty="0" smtClean="0"/>
              <a:t>)</a:t>
            </a:r>
            <a:endParaRPr lang="en-US" sz="3800" dirty="0"/>
          </a:p>
          <a:p>
            <a:pPr lvl="0"/>
            <a:r>
              <a:rPr lang="en-US" sz="3800" dirty="0"/>
              <a:t>Growing </a:t>
            </a:r>
            <a:r>
              <a:rPr lang="en-US" sz="3800" b="1" dirty="0" smtClean="0"/>
              <a:t>content </a:t>
            </a:r>
            <a:r>
              <a:rPr lang="en-US" sz="3800" b="1" dirty="0"/>
              <a:t>on web</a:t>
            </a:r>
            <a:r>
              <a:rPr lang="en-US" sz="3800" dirty="0" smtClean="0"/>
              <a:t>..(educational)</a:t>
            </a:r>
            <a:endParaRPr lang="en-US" sz="3800" dirty="0"/>
          </a:p>
          <a:p>
            <a:r>
              <a:rPr lang="en-US" sz="3800" dirty="0" smtClean="0"/>
              <a:t>Efforts to </a:t>
            </a:r>
            <a:r>
              <a:rPr lang="en-US" sz="3800" b="1" dirty="0" smtClean="0"/>
              <a:t>grow economies </a:t>
            </a:r>
            <a:r>
              <a:rPr lang="en-US" sz="3800" dirty="0" smtClean="0"/>
              <a:t>&amp; empowerment</a:t>
            </a:r>
            <a:endParaRPr lang="en-US" sz="3800" dirty="0"/>
          </a:p>
          <a:p>
            <a:pPr lvl="0"/>
            <a:r>
              <a:rPr lang="en-US" sz="3800" b="1" dirty="0" smtClean="0"/>
              <a:t>Globalization</a:t>
            </a:r>
            <a:r>
              <a:rPr lang="en-US" sz="3800" dirty="0" smtClean="0"/>
              <a:t> </a:t>
            </a:r>
            <a:r>
              <a:rPr lang="en-US" sz="3800" dirty="0"/>
              <a:t>and </a:t>
            </a:r>
            <a:r>
              <a:rPr lang="en-US" sz="3800" dirty="0" smtClean="0"/>
              <a:t>opportunities else where</a:t>
            </a:r>
            <a:endParaRPr lang="en-US" sz="3800" dirty="0"/>
          </a:p>
          <a:p>
            <a:pPr lvl="1"/>
            <a:r>
              <a:rPr lang="en-US" sz="3600" b="1" dirty="0"/>
              <a:t>Uneven distribution </a:t>
            </a:r>
            <a:r>
              <a:rPr lang="en-US" sz="3600" dirty="0"/>
              <a:t>of </a:t>
            </a:r>
            <a:r>
              <a:rPr lang="en-US" sz="3600" dirty="0" smtClean="0"/>
              <a:t>resources, opportunities </a:t>
            </a:r>
            <a:r>
              <a:rPr lang="en-US" sz="3600" dirty="0"/>
              <a:t>&amp; </a:t>
            </a:r>
            <a:r>
              <a:rPr lang="en-US" sz="3600" dirty="0" smtClean="0"/>
              <a:t>wealth</a:t>
            </a:r>
            <a:endParaRPr lang="en-US" sz="3600" dirty="0"/>
          </a:p>
          <a:p>
            <a:pPr lvl="0"/>
            <a:r>
              <a:rPr lang="en-US" sz="3800" dirty="0" smtClean="0"/>
              <a:t>Growing influence </a:t>
            </a:r>
            <a:r>
              <a:rPr lang="en-US" sz="3800" dirty="0"/>
              <a:t>of </a:t>
            </a:r>
            <a:r>
              <a:rPr lang="en-US" sz="3800" b="1" i="1" dirty="0"/>
              <a:t>social </a:t>
            </a:r>
            <a:r>
              <a:rPr lang="en-US" sz="3800" b="1" i="1" dirty="0" smtClean="0"/>
              <a:t>media &amp; </a:t>
            </a:r>
            <a:r>
              <a:rPr lang="en-US" sz="3800" b="1" i="1" dirty="0" err="1" smtClean="0"/>
              <a:t>collabs</a:t>
            </a:r>
            <a:r>
              <a:rPr lang="en-US" sz="3800" dirty="0" smtClean="0"/>
              <a:t>!</a:t>
            </a:r>
            <a:endParaRPr lang="en-US" sz="3800"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4/24/2018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4</a:t>
            </a:fld>
            <a:endParaRPr kumimoji="0" lang="en-US"/>
          </a:p>
        </p:txBody>
      </p:sp>
    </p:spTree>
    <p:extLst>
      <p:ext uri="{BB962C8B-B14F-4D97-AF65-F5344CB8AC3E}">
        <p14:creationId xmlns:p14="http://schemas.microsoft.com/office/powerpoint/2010/main" val="386618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712968" cy="922114"/>
          </a:xfrm>
        </p:spPr>
        <p:txBody>
          <a:bodyPr>
            <a:normAutofit/>
          </a:bodyPr>
          <a:lstStyle/>
          <a:p>
            <a:r>
              <a:rPr lang="en-GB" dirty="0" smtClean="0">
                <a:solidFill>
                  <a:srgbClr val="C00000"/>
                </a:solidFill>
              </a:rPr>
              <a:t>Course Design 2 Support LDL: Theories</a:t>
            </a:r>
            <a:endParaRPr lang="en-GB" dirty="0">
              <a:solidFill>
                <a:srgbClr val="C00000"/>
              </a:solidFill>
            </a:endParaRPr>
          </a:p>
        </p:txBody>
      </p:sp>
      <p:sp>
        <p:nvSpPr>
          <p:cNvPr id="3" name="Content Placeholder 2"/>
          <p:cNvSpPr>
            <a:spLocks noGrp="1"/>
          </p:cNvSpPr>
          <p:nvPr>
            <p:ph sz="quarter" idx="1"/>
          </p:nvPr>
        </p:nvSpPr>
        <p:spPr>
          <a:xfrm>
            <a:off x="107504" y="1124744"/>
            <a:ext cx="8928992" cy="5544616"/>
          </a:xfrm>
        </p:spPr>
        <p:txBody>
          <a:bodyPr>
            <a:normAutofit fontScale="77500" lnSpcReduction="20000"/>
          </a:bodyPr>
          <a:lstStyle/>
          <a:p>
            <a:r>
              <a:rPr lang="en-US" sz="3200" b="1" dirty="0" smtClean="0"/>
              <a:t>Goal </a:t>
            </a:r>
            <a:r>
              <a:rPr lang="en-US" sz="3200" b="1" dirty="0"/>
              <a:t>of </a:t>
            </a:r>
            <a:r>
              <a:rPr lang="en-US" sz="3200" b="1" dirty="0" smtClean="0"/>
              <a:t>instruction</a:t>
            </a:r>
            <a:r>
              <a:rPr lang="en-US" sz="3200" i="1" dirty="0" smtClean="0">
                <a:sym typeface="Wingdings" panose="05000000000000000000" pitchFamily="2" charset="2"/>
              </a:rPr>
              <a:t> </a:t>
            </a:r>
            <a:r>
              <a:rPr lang="en-US" sz="3200" i="1" dirty="0" smtClean="0"/>
              <a:t>promote learning (understanding).</a:t>
            </a:r>
            <a:r>
              <a:rPr lang="en-US" sz="3200" dirty="0" smtClean="0"/>
              <a:t> </a:t>
            </a:r>
          </a:p>
          <a:p>
            <a:r>
              <a:rPr lang="en-US" sz="3200" b="1" dirty="0" smtClean="0"/>
              <a:t>Fundamental principle: </a:t>
            </a:r>
            <a:r>
              <a:rPr lang="en-US" sz="3200" i="1" dirty="0" smtClean="0"/>
              <a:t>course design determines effectiveness &amp; hence</a:t>
            </a:r>
            <a:r>
              <a:rPr lang="en-US" sz="3200" dirty="0"/>
              <a:t> </a:t>
            </a:r>
            <a:r>
              <a:rPr lang="en-US" sz="3200" i="1" dirty="0" smtClean="0"/>
              <a:t>quality. </a:t>
            </a:r>
          </a:p>
          <a:p>
            <a:r>
              <a:rPr lang="en-US" sz="3200" i="1" dirty="0" smtClean="0"/>
              <a:t>According to AAHE, good teaching &amp; learning practice:</a:t>
            </a:r>
          </a:p>
          <a:p>
            <a:pPr lvl="1"/>
            <a:r>
              <a:rPr lang="en-US" sz="3000" i="1" u="sng" dirty="0" smtClean="0"/>
              <a:t>Encourages </a:t>
            </a:r>
            <a:r>
              <a:rPr lang="en-US" sz="3000" i="1" u="sng" dirty="0"/>
              <a:t>contacts between students and faculty.</a:t>
            </a:r>
            <a:endParaRPr lang="en-US" sz="3000" u="sng" dirty="0"/>
          </a:p>
          <a:p>
            <a:pPr lvl="1"/>
            <a:r>
              <a:rPr lang="en-US" sz="3000" i="1" u="sng" dirty="0" smtClean="0"/>
              <a:t>Develops </a:t>
            </a:r>
            <a:r>
              <a:rPr lang="en-US" sz="3000" i="1" u="sng" dirty="0"/>
              <a:t>reciprocity and cooperation among students.</a:t>
            </a:r>
            <a:endParaRPr lang="en-US" sz="3000" u="sng" dirty="0"/>
          </a:p>
          <a:p>
            <a:pPr lvl="1"/>
            <a:r>
              <a:rPr lang="en-US" sz="3000" i="1" u="sng" dirty="0" smtClean="0"/>
              <a:t>Uses </a:t>
            </a:r>
            <a:r>
              <a:rPr lang="en-US" sz="3000" i="1" u="sng" dirty="0"/>
              <a:t>active learning techniques.</a:t>
            </a:r>
            <a:endParaRPr lang="en-US" sz="3000" u="sng" dirty="0"/>
          </a:p>
          <a:p>
            <a:pPr lvl="1"/>
            <a:r>
              <a:rPr lang="en-US" sz="3000" i="1" u="sng" dirty="0" smtClean="0"/>
              <a:t>Gives </a:t>
            </a:r>
            <a:r>
              <a:rPr lang="en-US" sz="3000" i="1" u="sng" dirty="0"/>
              <a:t>prompt feedback.</a:t>
            </a:r>
            <a:endParaRPr lang="en-US" sz="3000" u="sng" dirty="0"/>
          </a:p>
          <a:p>
            <a:pPr lvl="1"/>
            <a:r>
              <a:rPr lang="en-US" sz="3000" i="1" u="sng" dirty="0" smtClean="0"/>
              <a:t>Emphasizes </a:t>
            </a:r>
            <a:r>
              <a:rPr lang="en-US" sz="3000" i="1" u="sng" dirty="0"/>
              <a:t>time on task.</a:t>
            </a:r>
            <a:endParaRPr lang="en-US" sz="3000" u="sng" dirty="0"/>
          </a:p>
          <a:p>
            <a:pPr lvl="1"/>
            <a:r>
              <a:rPr lang="en-US" sz="3000" i="1" u="sng" dirty="0" smtClean="0"/>
              <a:t>Communicates </a:t>
            </a:r>
            <a:r>
              <a:rPr lang="en-US" sz="3000" i="1" u="sng" dirty="0"/>
              <a:t>high expectations.</a:t>
            </a:r>
            <a:endParaRPr lang="en-US" sz="3000" u="sng" dirty="0"/>
          </a:p>
          <a:p>
            <a:pPr lvl="1"/>
            <a:r>
              <a:rPr lang="en-US" sz="3000" i="1" u="sng" dirty="0" smtClean="0"/>
              <a:t>Respects </a:t>
            </a:r>
            <a:r>
              <a:rPr lang="en-US" sz="3000" i="1" u="sng" dirty="0"/>
              <a:t>diverse talents and ways of </a:t>
            </a:r>
            <a:r>
              <a:rPr lang="en-US" sz="3000" i="1" u="sng" dirty="0" smtClean="0"/>
              <a:t>learning</a:t>
            </a:r>
            <a:r>
              <a:rPr lang="en-US" sz="3000" i="1" dirty="0" smtClean="0"/>
              <a:t>    Add to this:</a:t>
            </a:r>
          </a:p>
          <a:p>
            <a:pPr lvl="1"/>
            <a:r>
              <a:rPr lang="en-US" sz="3000" i="1" dirty="0" smtClean="0"/>
              <a:t>motivate learners</a:t>
            </a:r>
          </a:p>
          <a:p>
            <a:pPr lvl="1"/>
            <a:r>
              <a:rPr lang="en-US" sz="3000" i="1" dirty="0" smtClean="0"/>
              <a:t>facilitate </a:t>
            </a:r>
            <a:r>
              <a:rPr lang="en-US" sz="3000" i="1" dirty="0"/>
              <a:t>deep </a:t>
            </a:r>
            <a:r>
              <a:rPr lang="en-US" sz="3000" i="1" dirty="0" smtClean="0"/>
              <a:t>processing</a:t>
            </a:r>
          </a:p>
          <a:p>
            <a:pPr lvl="1"/>
            <a:r>
              <a:rPr lang="en-US" sz="3000" i="1" dirty="0" smtClean="0"/>
              <a:t>contextual learning</a:t>
            </a:r>
          </a:p>
          <a:p>
            <a:pPr lvl="1"/>
            <a:r>
              <a:rPr lang="en-US" sz="3000" i="1" dirty="0" smtClean="0"/>
              <a:t>provide </a:t>
            </a:r>
            <a:r>
              <a:rPr lang="en-US" sz="3000" i="1" dirty="0"/>
              <a:t>support during the learning process.</a:t>
            </a:r>
            <a:endParaRPr lang="en-US" sz="3000"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5</a:t>
            </a:fld>
            <a:endParaRPr kumimoji="0" lang="en-US"/>
          </a:p>
        </p:txBody>
      </p:sp>
    </p:spTree>
    <p:extLst>
      <p:ext uri="{BB962C8B-B14F-4D97-AF65-F5344CB8AC3E}">
        <p14:creationId xmlns:p14="http://schemas.microsoft.com/office/powerpoint/2010/main" val="21991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712968" cy="922114"/>
          </a:xfrm>
        </p:spPr>
        <p:txBody>
          <a:bodyPr>
            <a:normAutofit fontScale="90000"/>
          </a:bodyPr>
          <a:lstStyle/>
          <a:p>
            <a:r>
              <a:rPr lang="en-GB" dirty="0" smtClean="0">
                <a:solidFill>
                  <a:srgbClr val="C00000"/>
                </a:solidFill>
              </a:rPr>
              <a:t>Course Design 4 LDL</a:t>
            </a:r>
            <a:r>
              <a:rPr lang="en-GB" dirty="0">
                <a:solidFill>
                  <a:srgbClr val="C00000"/>
                </a:solidFill>
              </a:rPr>
              <a:t>: </a:t>
            </a:r>
            <a:r>
              <a:rPr lang="en-GB" dirty="0" smtClean="0">
                <a:solidFill>
                  <a:srgbClr val="C00000"/>
                </a:solidFill>
              </a:rPr>
              <a:t>Theory - </a:t>
            </a:r>
            <a:r>
              <a:rPr lang="en-GB" dirty="0" err="1" smtClean="0">
                <a:solidFill>
                  <a:srgbClr val="C00000"/>
                </a:solidFill>
              </a:rPr>
              <a:t>Behaviorist</a:t>
            </a:r>
            <a:endParaRPr lang="en-GB" dirty="0">
              <a:solidFill>
                <a:srgbClr val="C00000"/>
              </a:solidFill>
            </a:endParaRPr>
          </a:p>
        </p:txBody>
      </p:sp>
      <p:sp>
        <p:nvSpPr>
          <p:cNvPr id="3" name="Content Placeholder 2"/>
          <p:cNvSpPr>
            <a:spLocks noGrp="1"/>
          </p:cNvSpPr>
          <p:nvPr>
            <p:ph sz="quarter" idx="1"/>
          </p:nvPr>
        </p:nvSpPr>
        <p:spPr>
          <a:xfrm>
            <a:off x="107504" y="1124744"/>
            <a:ext cx="8928992" cy="5544616"/>
          </a:xfrm>
        </p:spPr>
        <p:txBody>
          <a:bodyPr>
            <a:normAutofit/>
          </a:bodyPr>
          <a:lstStyle/>
          <a:p>
            <a:r>
              <a:rPr lang="en-US" sz="2800" b="1" i="1" dirty="0" smtClean="0"/>
              <a:t>Looks </a:t>
            </a:r>
            <a:r>
              <a:rPr lang="en-US" sz="2800" b="1" i="1" dirty="0"/>
              <a:t>at overt behaviors</a:t>
            </a:r>
            <a:r>
              <a:rPr lang="en-US" sz="2800" b="1" dirty="0"/>
              <a:t> </a:t>
            </a:r>
            <a:r>
              <a:rPr lang="en-US" sz="2800" dirty="0"/>
              <a:t>that can be observed and measured as indicators of </a:t>
            </a:r>
            <a:r>
              <a:rPr lang="en-US" sz="2800" dirty="0" smtClean="0"/>
              <a:t>learning, not internal thought </a:t>
            </a:r>
            <a:r>
              <a:rPr lang="en-US" sz="2800" dirty="0"/>
              <a:t>processes </a:t>
            </a:r>
            <a:r>
              <a:rPr lang="en-US" sz="2800" dirty="0" smtClean="0"/>
              <a:t>in </a:t>
            </a:r>
            <a:r>
              <a:rPr lang="en-US" sz="2800" dirty="0"/>
              <a:t>the mind. </a:t>
            </a:r>
            <a:endParaRPr lang="en-US" sz="2800" dirty="0" smtClean="0"/>
          </a:p>
          <a:p>
            <a:r>
              <a:rPr lang="en-US" sz="2800" dirty="0" smtClean="0"/>
              <a:t>Some Implications on Learning:</a:t>
            </a:r>
            <a:endParaRPr lang="en-US" sz="2800" dirty="0"/>
          </a:p>
          <a:p>
            <a:pPr lvl="1"/>
            <a:r>
              <a:rPr lang="en-US" i="1" dirty="0"/>
              <a:t>Learners should be told the </a:t>
            </a:r>
            <a:r>
              <a:rPr lang="en-US" b="1" i="1" dirty="0"/>
              <a:t>explicit outcomes </a:t>
            </a:r>
            <a:r>
              <a:rPr lang="en-US" i="1" dirty="0"/>
              <a:t>of the learning so that they can set expectations and can judge for themselves whether or not they have achieved </a:t>
            </a:r>
            <a:r>
              <a:rPr lang="en-US" i="1" dirty="0" smtClean="0"/>
              <a:t>them</a:t>
            </a:r>
          </a:p>
          <a:p>
            <a:pPr lvl="1"/>
            <a:r>
              <a:rPr lang="en-US" i="1" dirty="0" smtClean="0"/>
              <a:t>Learners </a:t>
            </a:r>
            <a:r>
              <a:rPr lang="en-US" i="1" dirty="0"/>
              <a:t>must be </a:t>
            </a:r>
            <a:r>
              <a:rPr lang="en-US" b="1" i="1" dirty="0"/>
              <a:t>tested</a:t>
            </a:r>
            <a:r>
              <a:rPr lang="en-US" i="1" dirty="0"/>
              <a:t> </a:t>
            </a:r>
            <a:r>
              <a:rPr lang="en-US" i="1" dirty="0" smtClean="0"/>
              <a:t>against learning outcomes..</a:t>
            </a:r>
            <a:endParaRPr lang="en-US" dirty="0"/>
          </a:p>
          <a:p>
            <a:pPr lvl="1"/>
            <a:r>
              <a:rPr lang="en-US" i="1" dirty="0"/>
              <a:t>Learning materials must be </a:t>
            </a:r>
            <a:r>
              <a:rPr lang="en-US" b="1" i="1" dirty="0"/>
              <a:t>sequenced</a:t>
            </a:r>
            <a:r>
              <a:rPr lang="en-US" i="1" dirty="0"/>
              <a:t> appropriately to promote learning. </a:t>
            </a:r>
            <a:endParaRPr lang="en-US" i="1" dirty="0" smtClean="0"/>
          </a:p>
          <a:p>
            <a:pPr lvl="1"/>
            <a:r>
              <a:rPr lang="en-US" i="1" dirty="0" smtClean="0"/>
              <a:t>Learners </a:t>
            </a:r>
            <a:r>
              <a:rPr lang="en-US" i="1" dirty="0"/>
              <a:t>must be provided with </a:t>
            </a:r>
            <a:r>
              <a:rPr lang="en-US" b="1" i="1" dirty="0"/>
              <a:t>feedback</a:t>
            </a:r>
            <a:r>
              <a:rPr lang="en-US" i="1" dirty="0"/>
              <a:t> so </a:t>
            </a:r>
            <a:r>
              <a:rPr lang="en-US" i="1" dirty="0" smtClean="0"/>
              <a:t>corrective </a:t>
            </a:r>
            <a:r>
              <a:rPr lang="en-US" i="1" dirty="0"/>
              <a:t>action if required.</a:t>
            </a:r>
            <a:endParaRPr lang="en-US"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4/24/2018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6</a:t>
            </a:fld>
            <a:endParaRPr kumimoji="0" lang="en-US"/>
          </a:p>
        </p:txBody>
      </p:sp>
    </p:spTree>
    <p:extLst>
      <p:ext uri="{BB962C8B-B14F-4D97-AF65-F5344CB8AC3E}">
        <p14:creationId xmlns:p14="http://schemas.microsoft.com/office/powerpoint/2010/main" val="195053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712968" cy="922114"/>
          </a:xfrm>
        </p:spPr>
        <p:txBody>
          <a:bodyPr>
            <a:normAutofit fontScale="90000"/>
          </a:bodyPr>
          <a:lstStyle/>
          <a:p>
            <a:r>
              <a:rPr lang="en-GB" dirty="0" smtClean="0">
                <a:solidFill>
                  <a:srgbClr val="C00000"/>
                </a:solidFill>
              </a:rPr>
              <a:t>Course Design 4 LDL</a:t>
            </a:r>
            <a:r>
              <a:rPr lang="en-GB" dirty="0">
                <a:solidFill>
                  <a:srgbClr val="C00000"/>
                </a:solidFill>
              </a:rPr>
              <a:t>: </a:t>
            </a:r>
            <a:r>
              <a:rPr lang="en-GB" dirty="0" smtClean="0">
                <a:solidFill>
                  <a:srgbClr val="C00000"/>
                </a:solidFill>
              </a:rPr>
              <a:t>Theory - Cognitivist</a:t>
            </a:r>
            <a:endParaRPr lang="en-GB" dirty="0">
              <a:solidFill>
                <a:srgbClr val="C00000"/>
              </a:solidFill>
            </a:endParaRPr>
          </a:p>
        </p:txBody>
      </p:sp>
      <p:sp>
        <p:nvSpPr>
          <p:cNvPr id="3" name="Content Placeholder 2"/>
          <p:cNvSpPr>
            <a:spLocks noGrp="1"/>
          </p:cNvSpPr>
          <p:nvPr>
            <p:ph sz="quarter" idx="1"/>
          </p:nvPr>
        </p:nvSpPr>
        <p:spPr>
          <a:xfrm>
            <a:off x="187152" y="1268760"/>
            <a:ext cx="3894310" cy="4941540"/>
          </a:xfrm>
        </p:spPr>
        <p:txBody>
          <a:bodyPr>
            <a:normAutofit/>
          </a:bodyPr>
          <a:lstStyle/>
          <a:p>
            <a:r>
              <a:rPr lang="en-US" sz="2800" b="1" dirty="0"/>
              <a:t>Cognitivists</a:t>
            </a:r>
            <a:r>
              <a:rPr lang="en-US" sz="2800" dirty="0"/>
              <a:t> see </a:t>
            </a:r>
            <a:r>
              <a:rPr lang="en-US" sz="2800" i="1" dirty="0"/>
              <a:t>learning as an internal process that involves </a:t>
            </a:r>
            <a:r>
              <a:rPr lang="en-US" sz="2800" dirty="0"/>
              <a:t>memory, thinking, reflection, abstraction, motivation</a:t>
            </a:r>
            <a:r>
              <a:rPr lang="en-US" sz="2800" i="1" dirty="0"/>
              <a:t>, and </a:t>
            </a:r>
            <a:r>
              <a:rPr lang="en-US" sz="2800" b="1" i="1" dirty="0" smtClean="0"/>
              <a:t>meta-cognition.</a:t>
            </a:r>
          </a:p>
          <a:p>
            <a:r>
              <a:rPr lang="en-US" sz="2800" dirty="0" smtClean="0"/>
              <a:t>Cognitive </a:t>
            </a:r>
            <a:r>
              <a:rPr lang="en-US" sz="2800" dirty="0"/>
              <a:t>psychology </a:t>
            </a:r>
            <a:r>
              <a:rPr lang="en-US" sz="2800" i="1" dirty="0"/>
              <a:t>looks at learning from an </a:t>
            </a:r>
            <a:r>
              <a:rPr lang="en-US" sz="2800" b="1" i="1" dirty="0"/>
              <a:t>information processing</a:t>
            </a:r>
            <a:r>
              <a:rPr lang="en-US" sz="2800" i="1" dirty="0"/>
              <a:t> </a:t>
            </a:r>
            <a:r>
              <a:rPr lang="en-US" sz="2800" i="1" dirty="0" smtClean="0"/>
              <a:t>model of the human mind:</a:t>
            </a:r>
            <a:endParaRPr lang="en-US"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4/24/2018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7</a:t>
            </a:fld>
            <a:endParaRPr kumimoji="0"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081462" y="1412776"/>
            <a:ext cx="4567238" cy="4464496"/>
          </a:xfrm>
          <a:prstGeom prst="rect">
            <a:avLst/>
          </a:prstGeom>
          <a:noFill/>
          <a:ln>
            <a:noFill/>
          </a:ln>
        </p:spPr>
      </p:pic>
    </p:spTree>
    <p:extLst>
      <p:ext uri="{BB962C8B-B14F-4D97-AF65-F5344CB8AC3E}">
        <p14:creationId xmlns:p14="http://schemas.microsoft.com/office/powerpoint/2010/main" val="160584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712968" cy="922114"/>
          </a:xfrm>
        </p:spPr>
        <p:txBody>
          <a:bodyPr>
            <a:normAutofit fontScale="90000"/>
          </a:bodyPr>
          <a:lstStyle/>
          <a:p>
            <a:r>
              <a:rPr lang="en-GB" dirty="0" smtClean="0">
                <a:solidFill>
                  <a:srgbClr val="C00000"/>
                </a:solidFill>
              </a:rPr>
              <a:t>Course Design 4 LDL</a:t>
            </a:r>
            <a:r>
              <a:rPr lang="en-GB" dirty="0">
                <a:solidFill>
                  <a:srgbClr val="C00000"/>
                </a:solidFill>
              </a:rPr>
              <a:t>: </a:t>
            </a:r>
            <a:r>
              <a:rPr lang="en-GB" dirty="0" smtClean="0">
                <a:solidFill>
                  <a:srgbClr val="C00000"/>
                </a:solidFill>
              </a:rPr>
              <a:t>Theory - Cognitivist</a:t>
            </a:r>
            <a:endParaRPr lang="en-GB" dirty="0">
              <a:solidFill>
                <a:srgbClr val="C00000"/>
              </a:solidFill>
            </a:endParaRPr>
          </a:p>
        </p:txBody>
      </p:sp>
      <p:sp>
        <p:nvSpPr>
          <p:cNvPr id="3" name="Content Placeholder 2"/>
          <p:cNvSpPr>
            <a:spLocks noGrp="1"/>
          </p:cNvSpPr>
          <p:nvPr>
            <p:ph sz="quarter" idx="1"/>
          </p:nvPr>
        </p:nvSpPr>
        <p:spPr>
          <a:xfrm>
            <a:off x="187152" y="1268760"/>
            <a:ext cx="8705328" cy="4752528"/>
          </a:xfrm>
        </p:spPr>
        <p:txBody>
          <a:bodyPr>
            <a:normAutofit lnSpcReduction="10000"/>
          </a:bodyPr>
          <a:lstStyle/>
          <a:p>
            <a:r>
              <a:rPr lang="en-US" sz="2800" dirty="0" smtClean="0"/>
              <a:t>Implications for teaching &amp; learning</a:t>
            </a:r>
          </a:p>
          <a:p>
            <a:pPr lvl="1"/>
            <a:r>
              <a:rPr lang="en-US" i="1" dirty="0"/>
              <a:t>Strategies should be used to allow learners to </a:t>
            </a:r>
            <a:r>
              <a:rPr lang="en-US" b="1" i="1" dirty="0"/>
              <a:t>perceive and attend </a:t>
            </a:r>
            <a:r>
              <a:rPr lang="en-US" i="1" dirty="0"/>
              <a:t>to the information so that it can be transferred to working memory</a:t>
            </a:r>
            <a:r>
              <a:rPr lang="en-US" dirty="0"/>
              <a:t>. </a:t>
            </a:r>
          </a:p>
          <a:p>
            <a:pPr lvl="1"/>
            <a:r>
              <a:rPr lang="en-US" i="1" dirty="0"/>
              <a:t>Strategies should be used to allow learners to retrieve existing information from long-term memory </a:t>
            </a:r>
            <a:r>
              <a:rPr lang="en-US" i="1" dirty="0" smtClean="0"/>
              <a:t>&amp; link with new </a:t>
            </a:r>
            <a:r>
              <a:rPr lang="en-US" i="1" dirty="0"/>
              <a:t>information.</a:t>
            </a:r>
            <a:r>
              <a:rPr lang="en-US" dirty="0"/>
              <a:t> </a:t>
            </a:r>
          </a:p>
          <a:p>
            <a:pPr lvl="1"/>
            <a:r>
              <a:rPr lang="en-US" dirty="0"/>
              <a:t>Information should be </a:t>
            </a:r>
            <a:r>
              <a:rPr lang="en-US" b="1" i="1" dirty="0"/>
              <a:t>chunked to prevent overload </a:t>
            </a:r>
            <a:r>
              <a:rPr lang="en-US" dirty="0"/>
              <a:t>during processing in working memory. </a:t>
            </a:r>
            <a:endParaRPr lang="en-US" dirty="0" smtClean="0"/>
          </a:p>
          <a:p>
            <a:pPr lvl="1"/>
            <a:r>
              <a:rPr lang="en-US" dirty="0" smtClean="0"/>
              <a:t>To </a:t>
            </a:r>
            <a:r>
              <a:rPr lang="en-US" dirty="0"/>
              <a:t>facilitate deep processing, learners should be asked to </a:t>
            </a:r>
            <a:r>
              <a:rPr lang="en-US" b="1" i="1" dirty="0"/>
              <a:t>generate the information maps</a:t>
            </a:r>
            <a:r>
              <a:rPr lang="en-US" dirty="0"/>
              <a:t> </a:t>
            </a:r>
            <a:r>
              <a:rPr lang="en-US" dirty="0" smtClean="0"/>
              <a:t>during the learning process or as a summary activity after the lesson</a:t>
            </a:r>
          </a:p>
          <a:p>
            <a:pPr lvl="1"/>
            <a:r>
              <a:rPr lang="en-US" dirty="0" smtClean="0"/>
              <a:t>Strategies that require learners to </a:t>
            </a:r>
            <a:r>
              <a:rPr lang="en-US" b="1" i="1" dirty="0" smtClean="0"/>
              <a:t>apply, analyze, synthesize, and evaluate promote higher-level learning</a:t>
            </a:r>
            <a:r>
              <a:rPr lang="en-US" i="1" dirty="0" smtClean="0"/>
              <a:t>,</a:t>
            </a:r>
            <a:r>
              <a:rPr lang="en-US" dirty="0" smtClean="0"/>
              <a:t> which makes the transfer to long term memory more effective – problem-centeredness helps!</a:t>
            </a:r>
          </a:p>
          <a:p>
            <a:endParaRPr lang="en-US"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4/24/2018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8</a:t>
            </a:fld>
            <a:endParaRPr kumimoji="0" lang="en-US"/>
          </a:p>
        </p:txBody>
      </p:sp>
    </p:spTree>
    <p:extLst>
      <p:ext uri="{BB962C8B-B14F-4D97-AF65-F5344CB8AC3E}">
        <p14:creationId xmlns:p14="http://schemas.microsoft.com/office/powerpoint/2010/main" val="72444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2630"/>
            <a:ext cx="8712968" cy="922114"/>
          </a:xfrm>
        </p:spPr>
        <p:txBody>
          <a:bodyPr>
            <a:normAutofit fontScale="90000"/>
          </a:bodyPr>
          <a:lstStyle/>
          <a:p>
            <a:r>
              <a:rPr lang="en-GB" dirty="0" smtClean="0">
                <a:solidFill>
                  <a:srgbClr val="C00000"/>
                </a:solidFill>
              </a:rPr>
              <a:t>Course Design 4 LDL</a:t>
            </a:r>
            <a:r>
              <a:rPr lang="en-GB" dirty="0">
                <a:solidFill>
                  <a:srgbClr val="C00000"/>
                </a:solidFill>
              </a:rPr>
              <a:t>: </a:t>
            </a:r>
            <a:r>
              <a:rPr lang="en-GB" dirty="0" smtClean="0">
                <a:solidFill>
                  <a:srgbClr val="C00000"/>
                </a:solidFill>
              </a:rPr>
              <a:t>Theory - Cognitivist</a:t>
            </a:r>
            <a:endParaRPr lang="en-GB" dirty="0">
              <a:solidFill>
                <a:srgbClr val="C00000"/>
              </a:solidFill>
            </a:endParaRPr>
          </a:p>
        </p:txBody>
      </p:sp>
      <p:sp>
        <p:nvSpPr>
          <p:cNvPr id="3" name="Content Placeholder 2"/>
          <p:cNvSpPr>
            <a:spLocks noGrp="1"/>
          </p:cNvSpPr>
          <p:nvPr>
            <p:ph sz="quarter" idx="1"/>
          </p:nvPr>
        </p:nvSpPr>
        <p:spPr>
          <a:xfrm>
            <a:off x="187152" y="1268760"/>
            <a:ext cx="8705328" cy="4752528"/>
          </a:xfrm>
        </p:spPr>
        <p:txBody>
          <a:bodyPr>
            <a:normAutofit fontScale="92500" lnSpcReduction="10000"/>
          </a:bodyPr>
          <a:lstStyle/>
          <a:p>
            <a:r>
              <a:rPr lang="en-US" sz="2800" b="1" dirty="0" smtClean="0"/>
              <a:t>Individual differences </a:t>
            </a:r>
            <a:r>
              <a:rPr lang="en-US" sz="2800" dirty="0" smtClean="0"/>
              <a:t>– considers differences in </a:t>
            </a:r>
            <a:r>
              <a:rPr lang="en-US" sz="2800" b="1" i="1" dirty="0" smtClean="0"/>
              <a:t>learning</a:t>
            </a:r>
            <a:r>
              <a:rPr lang="en-US" sz="2800" dirty="0" smtClean="0"/>
              <a:t> styles  (concrete </a:t>
            </a:r>
            <a:r>
              <a:rPr lang="en-US" sz="2800" dirty="0" err="1" smtClean="0"/>
              <a:t>vs</a:t>
            </a:r>
            <a:r>
              <a:rPr lang="en-US" sz="2800" dirty="0" smtClean="0"/>
              <a:t> reflective) &amp; </a:t>
            </a:r>
            <a:r>
              <a:rPr lang="en-US" sz="2800" b="1" i="1" dirty="0" smtClean="0"/>
              <a:t>cognitive styles </a:t>
            </a:r>
            <a:r>
              <a:rPr lang="en-US" sz="2800" dirty="0" smtClean="0"/>
              <a:t>(abstract </a:t>
            </a:r>
            <a:r>
              <a:rPr lang="en-US" sz="2800" dirty="0" err="1" smtClean="0"/>
              <a:t>vs</a:t>
            </a:r>
            <a:r>
              <a:rPr lang="en-US" sz="2800" dirty="0" smtClean="0"/>
              <a:t> experimental).</a:t>
            </a:r>
          </a:p>
          <a:p>
            <a:pPr lvl="1"/>
            <a:r>
              <a:rPr lang="en-US" dirty="0" smtClean="0"/>
              <a:t> relate to </a:t>
            </a:r>
            <a:r>
              <a:rPr lang="en-US" i="1" dirty="0" smtClean="0"/>
              <a:t>perceiving</a:t>
            </a:r>
            <a:r>
              <a:rPr lang="en-US" dirty="0" smtClean="0"/>
              <a:t> and </a:t>
            </a:r>
            <a:r>
              <a:rPr lang="en-US" i="1" dirty="0" smtClean="0"/>
              <a:t>processing</a:t>
            </a:r>
            <a:r>
              <a:rPr lang="en-US" dirty="0" smtClean="0"/>
              <a:t> of information for long-term memory respectively.</a:t>
            </a:r>
          </a:p>
          <a:p>
            <a:r>
              <a:rPr lang="en-US" sz="2800" b="1" dirty="0" smtClean="0"/>
              <a:t>Implications for learning</a:t>
            </a:r>
          </a:p>
          <a:p>
            <a:pPr lvl="1"/>
            <a:r>
              <a:rPr lang="en-US" sz="2200" dirty="0"/>
              <a:t>Activities to support different </a:t>
            </a:r>
            <a:r>
              <a:rPr lang="en-US" sz="2200" b="1" i="1" dirty="0"/>
              <a:t>styles </a:t>
            </a:r>
            <a:r>
              <a:rPr lang="en-US" sz="2200" b="1" i="1" dirty="0" smtClean="0"/>
              <a:t>of learning </a:t>
            </a:r>
            <a:r>
              <a:rPr lang="en-US" sz="2200" dirty="0" smtClean="0"/>
              <a:t>and cognitions (info processing)</a:t>
            </a:r>
          </a:p>
          <a:p>
            <a:pPr lvl="1"/>
            <a:r>
              <a:rPr lang="en-US" sz="2200" dirty="0" smtClean="0"/>
              <a:t>Present </a:t>
            </a:r>
            <a:r>
              <a:rPr lang="en-US" sz="2200" dirty="0"/>
              <a:t>information in </a:t>
            </a:r>
            <a:r>
              <a:rPr lang="en-US" sz="2200" b="1" i="1" dirty="0"/>
              <a:t>different modes </a:t>
            </a:r>
            <a:r>
              <a:rPr lang="en-US" sz="2200" dirty="0"/>
              <a:t>– </a:t>
            </a:r>
            <a:r>
              <a:rPr lang="en-US" sz="2200" i="1" dirty="0"/>
              <a:t>textual</a:t>
            </a:r>
            <a:r>
              <a:rPr lang="en-US" sz="2200" dirty="0"/>
              <a:t>, </a:t>
            </a:r>
            <a:r>
              <a:rPr lang="en-US" sz="2200" i="1" dirty="0"/>
              <a:t>verbal</a:t>
            </a:r>
            <a:r>
              <a:rPr lang="en-US" sz="2200" dirty="0"/>
              <a:t> and </a:t>
            </a:r>
            <a:r>
              <a:rPr lang="en-US" sz="2200" i="1" dirty="0"/>
              <a:t>visual</a:t>
            </a:r>
            <a:r>
              <a:rPr lang="en-US" sz="2200" dirty="0"/>
              <a:t> to facilitate differences in processing and transfer to long-term memory</a:t>
            </a:r>
          </a:p>
          <a:p>
            <a:pPr lvl="1"/>
            <a:r>
              <a:rPr lang="en-US" sz="2200" dirty="0"/>
              <a:t>Provide </a:t>
            </a:r>
            <a:r>
              <a:rPr lang="en-US" sz="2200" b="1" dirty="0"/>
              <a:t>motivation</a:t>
            </a:r>
            <a:r>
              <a:rPr lang="en-US" sz="2200" dirty="0"/>
              <a:t> for learning considering both intrinsic and extrinsic. </a:t>
            </a:r>
            <a:endParaRPr lang="en-US" sz="2200" dirty="0" smtClean="0"/>
          </a:p>
          <a:p>
            <a:pPr lvl="2"/>
            <a:r>
              <a:rPr lang="en-US" sz="1800" dirty="0" smtClean="0"/>
              <a:t>Motivation </a:t>
            </a:r>
            <a:r>
              <a:rPr lang="en-US" sz="1800" dirty="0"/>
              <a:t>should consider </a:t>
            </a:r>
            <a:r>
              <a:rPr lang="en-US" sz="1800" b="1" i="1" dirty="0"/>
              <a:t>attention</a:t>
            </a:r>
            <a:r>
              <a:rPr lang="en-US" sz="1800" i="1" dirty="0"/>
              <a:t>, </a:t>
            </a:r>
            <a:r>
              <a:rPr lang="en-US" sz="1800" b="1" i="1" dirty="0"/>
              <a:t>relevance</a:t>
            </a:r>
            <a:r>
              <a:rPr lang="en-US" sz="1800" i="1" dirty="0"/>
              <a:t> </a:t>
            </a:r>
            <a:r>
              <a:rPr lang="en-US" sz="1800" dirty="0"/>
              <a:t>and </a:t>
            </a:r>
            <a:r>
              <a:rPr lang="en-US" sz="1800" b="1" i="1" dirty="0"/>
              <a:t>confidence</a:t>
            </a:r>
            <a:r>
              <a:rPr lang="en-US" sz="1800" dirty="0"/>
              <a:t> (design for success by going </a:t>
            </a:r>
            <a:r>
              <a:rPr lang="en-US" sz="1800" dirty="0" smtClean="0"/>
              <a:t>from simple </a:t>
            </a:r>
            <a:r>
              <a:rPr lang="en-US" sz="1800" dirty="0"/>
              <a:t>to complex and known to </a:t>
            </a:r>
            <a:r>
              <a:rPr lang="en-US" sz="1800" dirty="0" smtClean="0"/>
              <a:t>unknown)</a:t>
            </a:r>
            <a:endParaRPr lang="en-US" sz="1800" dirty="0"/>
          </a:p>
          <a:p>
            <a:pPr lvl="1"/>
            <a:r>
              <a:rPr lang="en-US" sz="2200" dirty="0"/>
              <a:t>Promote </a:t>
            </a:r>
            <a:r>
              <a:rPr lang="en-US" sz="2200" b="1" i="1" dirty="0"/>
              <a:t>meta-cognitive skills </a:t>
            </a:r>
            <a:r>
              <a:rPr lang="en-US" sz="2200" dirty="0"/>
              <a:t>.. </a:t>
            </a:r>
            <a:r>
              <a:rPr lang="en-US" sz="2200" i="1" dirty="0"/>
              <a:t>Metacognition </a:t>
            </a:r>
            <a:r>
              <a:rPr lang="en-US" sz="2200" dirty="0"/>
              <a:t>is a learner’s ability to be aware of his or </a:t>
            </a:r>
            <a:r>
              <a:rPr lang="en-US" sz="2200" dirty="0" smtClean="0"/>
              <a:t>her cognitive </a:t>
            </a:r>
            <a:r>
              <a:rPr lang="en-US" sz="2200" dirty="0"/>
              <a:t>capabilities and use these capabilities to learn</a:t>
            </a:r>
            <a:endParaRPr lang="en-US" dirty="0"/>
          </a:p>
        </p:txBody>
      </p:sp>
      <p:sp>
        <p:nvSpPr>
          <p:cNvPr id="4" name="Date Placeholder 3"/>
          <p:cNvSpPr>
            <a:spLocks noGrp="1"/>
          </p:cNvSpPr>
          <p:nvPr>
            <p:ph type="dt" sz="half" idx="10"/>
          </p:nvPr>
        </p:nvSpPr>
        <p:spPr/>
        <p:txBody>
          <a:bodyPr/>
          <a:lstStyle/>
          <a:p>
            <a:pPr algn="ctr"/>
            <a:fld id="{F6C8528E-1D65-498C-A7DC-D460E16A1572}" type="datetime1">
              <a:rPr lang="en-US" smtClean="0"/>
              <a:pPr algn="ctr"/>
              <a:t>4/25/2018</a:t>
            </a:fld>
            <a:endParaRPr lang="en-US" dirty="0"/>
          </a:p>
        </p:txBody>
      </p:sp>
      <p:sp>
        <p:nvSpPr>
          <p:cNvPr id="5" name="Footer Placeholder 4"/>
          <p:cNvSpPr>
            <a:spLocks noGrp="1"/>
          </p:cNvSpPr>
          <p:nvPr>
            <p:ph type="ftr" sz="quarter" idx="11"/>
          </p:nvPr>
        </p:nvSpPr>
        <p:spPr/>
        <p:txBody>
          <a:bodyPr/>
          <a:lstStyle/>
          <a:p>
            <a:r>
              <a:rPr kumimoji="0" lang="en-US" smtClean="0"/>
              <a:t>Dr. Mathias Fonkam: LDL &amp; Canvas LMS</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9</a:t>
            </a:fld>
            <a:endParaRPr kumimoji="0" lang="en-US"/>
          </a:p>
        </p:txBody>
      </p:sp>
    </p:spTree>
    <p:extLst>
      <p:ext uri="{BB962C8B-B14F-4D97-AF65-F5344CB8AC3E}">
        <p14:creationId xmlns:p14="http://schemas.microsoft.com/office/powerpoint/2010/main" val="378910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rpost Global Default">
  <a:themeElements>
    <a:clrScheme name="Custom 1">
      <a:dk1>
        <a:sysClr val="windowText" lastClr="000000"/>
      </a:dk1>
      <a:lt1>
        <a:sysClr val="window" lastClr="FFFFFF"/>
      </a:lt1>
      <a:dk2>
        <a:srgbClr val="696464"/>
      </a:dk2>
      <a:lt2>
        <a:srgbClr val="E9E5DC"/>
      </a:lt2>
      <a:accent1>
        <a:srgbClr val="FF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Interpost Global Default</Template>
  <TotalTime>26538</TotalTime>
  <Words>2600</Words>
  <Application>Microsoft Office PowerPoint</Application>
  <PresentationFormat>On-screen Show (4:3)</PresentationFormat>
  <Paragraphs>327</Paragraphs>
  <Slides>30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Franklin Gothic Book</vt:lpstr>
      <vt:lpstr>Perpetua</vt:lpstr>
      <vt:lpstr>Wingdings</vt:lpstr>
      <vt:lpstr>Wingdings 2</vt:lpstr>
      <vt:lpstr>Interpost Global Default</vt:lpstr>
      <vt:lpstr>PowerPoint Presentation</vt:lpstr>
      <vt:lpstr>Outline of Presentation</vt:lpstr>
      <vt:lpstr>Why Learner Directed Learning (LDL)</vt:lpstr>
      <vt:lpstr>Key Drivers of LDL</vt:lpstr>
      <vt:lpstr>Course Design 2 Support LDL: Theories</vt:lpstr>
      <vt:lpstr>Course Design 4 LDL: Theory - Behaviorist</vt:lpstr>
      <vt:lpstr>Course Design 4 LDL: Theory - Cognitivist</vt:lpstr>
      <vt:lpstr>Course Design 4 LDL: Theory - Cognitivist</vt:lpstr>
      <vt:lpstr>Course Design 4 LDL: Theory - Cognitivist</vt:lpstr>
      <vt:lpstr>Course Design 4 LDL: Theory - Constructivists</vt:lpstr>
      <vt:lpstr>Course Design 4 LDL: The 3 Theories</vt:lpstr>
      <vt:lpstr>The Emerging Future: Online Learning (OL)</vt:lpstr>
      <vt:lpstr>Tech Support: Canvas LMS &amp; Our Strategy</vt:lpstr>
      <vt:lpstr>Interactions with Canvas</vt:lpstr>
      <vt:lpstr>How We Assess LDL on Canvas:Template</vt:lpstr>
      <vt:lpstr>Conclusions</vt:lpstr>
      <vt:lpstr>PowerPoint Presentation</vt:lpstr>
      <vt:lpstr>Canvas LMS Screenshot: Menus</vt:lpstr>
      <vt:lpstr>Canvas LMS Screenshot: Syllabus</vt:lpstr>
      <vt:lpstr>Canvas LMS Screenshot: Modules</vt:lpstr>
      <vt:lpstr>Canvas LMS Screenshot: People</vt:lpstr>
      <vt:lpstr>Canvas LMS Screenshot: Activities</vt:lpstr>
      <vt:lpstr>Canvas LMS Screenshot: Assignments</vt:lpstr>
      <vt:lpstr>Canvas LMS Screenshot: User Info</vt:lpstr>
      <vt:lpstr>Canvas LMS Screenshot: Discussions</vt:lpstr>
      <vt:lpstr>Canvas LMS Screenshot: Announcements</vt:lpstr>
      <vt:lpstr>Canvas LMS Screenshot: Messaging</vt:lpstr>
      <vt:lpstr>Canvas LMS Screenshot: Grading</vt:lpstr>
      <vt:lpstr>Canvas LMS Screenshot: Speed-Grader</vt:lpstr>
      <vt:lpstr>Canvas LMS Screenshot: e-Portfolio</vt:lpstr>
    </vt:vector>
  </TitlesOfParts>
  <Company>Energy Critic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Interpost Global</dc:title>
  <dc:creator>Ferdinand Che</dc:creator>
  <cp:lastModifiedBy>Mathias Fonkam</cp:lastModifiedBy>
  <cp:revision>1053</cp:revision>
  <cp:lastPrinted>2015-08-19T13:34:25Z</cp:lastPrinted>
  <dcterms:created xsi:type="dcterms:W3CDTF">2012-02-13T10:33:04Z</dcterms:created>
  <dcterms:modified xsi:type="dcterms:W3CDTF">2018-04-25T11:01:52Z</dcterms:modified>
</cp:coreProperties>
</file>