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62" r:id="rId3"/>
    <p:sldId id="265" r:id="rId4"/>
    <p:sldId id="266" r:id="rId5"/>
    <p:sldId id="267" r:id="rId6"/>
    <p:sldId id="268" r:id="rId7"/>
    <p:sldId id="269" r:id="rId8"/>
    <p:sldId id="270" r:id="rId9"/>
    <p:sldId id="284" r:id="rId10"/>
    <p:sldId id="278" r:id="rId11"/>
    <p:sldId id="286" r:id="rId12"/>
    <p:sldId id="282" r:id="rId13"/>
    <p:sldId id="285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94660"/>
  </p:normalViewPr>
  <p:slideViewPr>
    <p:cSldViewPr>
      <p:cViewPr varScale="1">
        <p:scale>
          <a:sx n="80" d="100"/>
          <a:sy n="80" d="100"/>
        </p:scale>
        <p:origin x="-145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FCB87-6051-437E-AFA2-05E818F0E05C}" type="datetimeFigureOut">
              <a:rPr lang="en-US" smtClean="0"/>
              <a:pPr/>
              <a:t>16-Apr-18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1E46F-438E-477B-B178-5D337F3D0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202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1E46F-438E-477B-B178-5D337F3D0A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9465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1E46F-438E-477B-B178-5D337F3D0A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449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1.wmv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8576-4F62-4648-8577-50B9D30486BB}" type="datetime1">
              <a:rPr lang="en-US" smtClean="0"/>
              <a:pPr/>
              <a:t>16-Apr-18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F71F-6415-4147-8F69-420A2A480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123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04D9B-2CA3-4C4E-ABDC-AD1301747FC7}" type="datetime1">
              <a:rPr lang="en-US" smtClean="0"/>
              <a:pPr/>
              <a:t>16-Apr-18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F71F-6415-4147-8F69-420A2A480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965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5B2A-FAA1-4F68-9AE9-C9D7187F2208}" type="datetime1">
              <a:rPr lang="en-US" smtClean="0"/>
              <a:pPr/>
              <a:t>16-Apr-18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F71F-6415-4147-8F69-420A2A480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8726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E032-D635-4B61-BC64-8CD5B9FBE53A}" type="datetime1">
              <a:rPr lang="en-US" smtClean="0"/>
              <a:pPr/>
              <a:t>16-Apr-18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F71F-6415-4147-8F69-420A2A480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1199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D36B-C131-4CFD-8922-CA5E8F76E94C}" type="datetime1">
              <a:rPr lang="en-US" smtClean="0"/>
              <a:pPr/>
              <a:t>16-Apr-18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F71F-6415-4147-8F69-420A2A480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664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1B2A-1A91-4454-96B0-27F199324535}" type="datetime1">
              <a:rPr lang="en-US" smtClean="0"/>
              <a:pPr/>
              <a:t>16-Apr-18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F71F-6415-4147-8F69-420A2A4801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target_practice.mov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102870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990600"/>
            <a:ext cx="9144000" cy="518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232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T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E213-4AB6-4CC7-B9C2-CCB3780069F2}" type="datetime1">
              <a:rPr lang="en-US" smtClean="0"/>
              <a:pPr/>
              <a:t>16-Apr-18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F71F-6415-4147-8F69-420A2A4801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295400" y="1143000"/>
            <a:ext cx="9144000" cy="518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287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274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65EC-3F97-4E2D-ADB8-414EBCADB635}" type="datetime1">
              <a:rPr lang="en-US" smtClean="0"/>
              <a:pPr/>
              <a:t>16-Apr-18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F71F-6415-4147-8F69-420A2A480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158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BBA-E44A-4899-B8DC-D310A9E8EB9E}" type="datetime1">
              <a:rPr lang="en-US" smtClean="0"/>
              <a:pPr/>
              <a:t>16-Apr-18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F71F-6415-4147-8F69-420A2A480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19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650D-734B-4F62-9379-4BB1A443E934}" type="datetime1">
              <a:rPr lang="en-US" smtClean="0"/>
              <a:pPr/>
              <a:t>16-Apr-18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F71F-6415-4147-8F69-420A2A480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419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A35B-F9D8-4316-B082-B07A4FC3281C}" type="datetime1">
              <a:rPr lang="en-US" smtClean="0"/>
              <a:pPr/>
              <a:t>16-Apr-18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F71F-6415-4147-8F69-420A2A480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88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CE28-4E71-491C-8EC7-F2C00C62BC08}" type="datetime1">
              <a:rPr lang="en-US" smtClean="0"/>
              <a:pPr/>
              <a:t>16-Apr-18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F71F-6415-4147-8F69-420A2A480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87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81C-4A82-4C5C-BFED-15CDFD9DAA19}" type="datetime1">
              <a:rPr lang="en-US" smtClean="0"/>
              <a:pPr/>
              <a:t>16-Apr-18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F71F-6415-4147-8F69-420A2A480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36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1">
                <a:lumMod val="75000"/>
              </a:schemeClr>
            </a:gs>
            <a:gs pos="38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54085-53DE-44CC-8260-C445ABCF1405}" type="datetime1">
              <a:rPr lang="en-US" smtClean="0"/>
              <a:pPr/>
              <a:t>16-Apr-18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2F71F-6415-4147-8F69-420A2A480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744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>
                <a:lumMod val="75000"/>
              </a:schemeClr>
            </a:gs>
            <a:gs pos="38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entagon 39"/>
          <p:cNvSpPr/>
          <p:nvPr/>
        </p:nvSpPr>
        <p:spPr>
          <a:xfrm flipH="1">
            <a:off x="0" y="0"/>
            <a:ext cx="9144000" cy="838200"/>
          </a:xfrm>
          <a:prstGeom prst="homePlate">
            <a:avLst/>
          </a:prstGeom>
          <a:solidFill>
            <a:schemeClr val="bg1">
              <a:lumMod val="6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Pentagon 38"/>
          <p:cNvSpPr/>
          <p:nvPr/>
        </p:nvSpPr>
        <p:spPr>
          <a:xfrm flipH="1">
            <a:off x="13010" y="0"/>
            <a:ext cx="9130990" cy="8382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4" name="Pentagon 43"/>
          <p:cNvSpPr/>
          <p:nvPr/>
        </p:nvSpPr>
        <p:spPr>
          <a:xfrm flipH="1" flipV="1">
            <a:off x="2819400" y="5486400"/>
            <a:ext cx="5943600" cy="7620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82" y="0"/>
            <a:ext cx="8820418" cy="762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Analyzing Some Factors Hindering E-Learning Adoption in Developing Nations: Acceptability Perspective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334000"/>
            <a:ext cx="6858000" cy="1066800"/>
          </a:xfrm>
        </p:spPr>
        <p:txBody>
          <a:bodyPr anchor="ctr" anchorCtr="0"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PRESENTER: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Ibrahim ABDULLAHI PhD.</a:t>
            </a:r>
            <a:endParaRPr lang="en-US" sz="20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6400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Verdana" pitchFamily="34" charset="0"/>
                <a:cs typeface="Aharoni" pitchFamily="2" charset="-79"/>
              </a:rPr>
              <a:t>2018</a:t>
            </a:r>
            <a:endParaRPr lang="en-US" sz="12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ea typeface="Verdana" pitchFamily="34" charset="0"/>
              <a:cs typeface="Aharoni" pitchFamily="2" charset="-79"/>
            </a:endParaRPr>
          </a:p>
        </p:txBody>
      </p:sp>
      <p:sp>
        <p:nvSpPr>
          <p:cNvPr id="20482" name="AutoShape 2" descr="Image result for honey b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Image result for honey b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0" name="Picture 2" descr="http://www.vipulmeehnia.com/wp-content/uploads/2014/05/e-lear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4300570" cy="2209800"/>
          </a:xfrm>
          <a:prstGeom prst="rect">
            <a:avLst/>
          </a:prstGeom>
          <a:noFill/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2133600" cy="365125"/>
          </a:xfrm>
        </p:spPr>
        <p:txBody>
          <a:bodyPr/>
          <a:lstStyle/>
          <a:p>
            <a:fld id="{8942F71F-6415-4147-8F69-420A2A4801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852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36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36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 animBg="1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5791200"/>
            <a:ext cx="1676400" cy="941927"/>
          </a:xfrm>
          <a:prstGeom prst="rect">
            <a:avLst/>
          </a:prstGeom>
        </p:spPr>
      </p:pic>
      <p:sp>
        <p:nvSpPr>
          <p:cNvPr id="15" name="Pentagon 14"/>
          <p:cNvSpPr/>
          <p:nvPr/>
        </p:nvSpPr>
        <p:spPr>
          <a:xfrm flipH="1">
            <a:off x="22303" y="250903"/>
            <a:ext cx="9259229" cy="1066800"/>
          </a:xfrm>
          <a:prstGeom prst="homePlate">
            <a:avLst/>
          </a:prstGeom>
          <a:solidFill>
            <a:schemeClr val="bg1">
              <a:lumMod val="85000"/>
              <a:alpha val="67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Pentagon 4"/>
          <p:cNvSpPr/>
          <p:nvPr/>
        </p:nvSpPr>
        <p:spPr>
          <a:xfrm flipH="1">
            <a:off x="990600" y="762000"/>
            <a:ext cx="8305799" cy="6084849"/>
          </a:xfrm>
          <a:custGeom>
            <a:avLst/>
            <a:gdLst>
              <a:gd name="connsiteX0" fmla="*/ 0 w 8305799"/>
              <a:gd name="connsiteY0" fmla="*/ 0 h 1066800"/>
              <a:gd name="connsiteX1" fmla="*/ 7772399 w 8305799"/>
              <a:gd name="connsiteY1" fmla="*/ 0 h 1066800"/>
              <a:gd name="connsiteX2" fmla="*/ 8305799 w 8305799"/>
              <a:gd name="connsiteY2" fmla="*/ 533400 h 1066800"/>
              <a:gd name="connsiteX3" fmla="*/ 7772399 w 8305799"/>
              <a:gd name="connsiteY3" fmla="*/ 1066800 h 1066800"/>
              <a:gd name="connsiteX4" fmla="*/ 0 w 8305799"/>
              <a:gd name="connsiteY4" fmla="*/ 1066800 h 1066800"/>
              <a:gd name="connsiteX5" fmla="*/ 0 w 8305799"/>
              <a:gd name="connsiteY5" fmla="*/ 0 h 1066800"/>
              <a:gd name="connsiteX0" fmla="*/ 0 w 8305799"/>
              <a:gd name="connsiteY0" fmla="*/ 0 h 1066800"/>
              <a:gd name="connsiteX1" fmla="*/ 7772399 w 8305799"/>
              <a:gd name="connsiteY1" fmla="*/ 0 h 1066800"/>
              <a:gd name="connsiteX2" fmla="*/ 8305799 w 8305799"/>
              <a:gd name="connsiteY2" fmla="*/ 533400 h 1066800"/>
              <a:gd name="connsiteX3" fmla="*/ 7772399 w 8305799"/>
              <a:gd name="connsiteY3" fmla="*/ 1066800 h 1066800"/>
              <a:gd name="connsiteX4" fmla="*/ 538975 w 8305799"/>
              <a:gd name="connsiteY4" fmla="*/ 1059366 h 1066800"/>
              <a:gd name="connsiteX5" fmla="*/ 0 w 8305799"/>
              <a:gd name="connsiteY5" fmla="*/ 1066800 h 1066800"/>
              <a:gd name="connsiteX6" fmla="*/ 0 w 8305799"/>
              <a:gd name="connsiteY6" fmla="*/ 0 h 1066800"/>
              <a:gd name="connsiteX0" fmla="*/ 0 w 8305799"/>
              <a:gd name="connsiteY0" fmla="*/ 0 h 6084849"/>
              <a:gd name="connsiteX1" fmla="*/ 7772399 w 8305799"/>
              <a:gd name="connsiteY1" fmla="*/ 0 h 6084849"/>
              <a:gd name="connsiteX2" fmla="*/ 8305799 w 8305799"/>
              <a:gd name="connsiteY2" fmla="*/ 533400 h 6084849"/>
              <a:gd name="connsiteX3" fmla="*/ 7772399 w 8305799"/>
              <a:gd name="connsiteY3" fmla="*/ 1066800 h 6084849"/>
              <a:gd name="connsiteX4" fmla="*/ 538975 w 8305799"/>
              <a:gd name="connsiteY4" fmla="*/ 1059366 h 6084849"/>
              <a:gd name="connsiteX5" fmla="*/ 141249 w 8305799"/>
              <a:gd name="connsiteY5" fmla="*/ 6084849 h 6084849"/>
              <a:gd name="connsiteX6" fmla="*/ 0 w 8305799"/>
              <a:gd name="connsiteY6" fmla="*/ 0 h 608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5799" h="6084849">
                <a:moveTo>
                  <a:pt x="0" y="0"/>
                </a:moveTo>
                <a:lnTo>
                  <a:pt x="7772399" y="0"/>
                </a:lnTo>
                <a:lnTo>
                  <a:pt x="8305799" y="533400"/>
                </a:lnTo>
                <a:lnTo>
                  <a:pt x="7772399" y="1066800"/>
                </a:lnTo>
                <a:lnTo>
                  <a:pt x="538975" y="1059366"/>
                </a:lnTo>
                <a:lnTo>
                  <a:pt x="141249" y="60848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flipH="1">
            <a:off x="0" y="282497"/>
            <a:ext cx="9259229" cy="6575503"/>
          </a:xfrm>
          <a:custGeom>
            <a:avLst/>
            <a:gdLst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0 w 9259229"/>
              <a:gd name="connsiteY4" fmla="*/ 1066800 h 1066800"/>
              <a:gd name="connsiteX5" fmla="*/ 0 w 9259229"/>
              <a:gd name="connsiteY5" fmla="*/ 0 h 1066800"/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449765 w 9259229"/>
              <a:gd name="connsiteY4" fmla="*/ 1063083 h 1066800"/>
              <a:gd name="connsiteX5" fmla="*/ 0 w 9259229"/>
              <a:gd name="connsiteY5" fmla="*/ 1066800 h 1066800"/>
              <a:gd name="connsiteX6" fmla="*/ 0 w 9259229"/>
              <a:gd name="connsiteY6" fmla="*/ 0 h 1066800"/>
              <a:gd name="connsiteX0" fmla="*/ 7434 w 9266663"/>
              <a:gd name="connsiteY0" fmla="*/ 0 h 6538332"/>
              <a:gd name="connsiteX1" fmla="*/ 8733263 w 9266663"/>
              <a:gd name="connsiteY1" fmla="*/ 0 h 6538332"/>
              <a:gd name="connsiteX2" fmla="*/ 9266663 w 9266663"/>
              <a:gd name="connsiteY2" fmla="*/ 533400 h 6538332"/>
              <a:gd name="connsiteX3" fmla="*/ 8733263 w 9266663"/>
              <a:gd name="connsiteY3" fmla="*/ 1066800 h 6538332"/>
              <a:gd name="connsiteX4" fmla="*/ 457199 w 9266663"/>
              <a:gd name="connsiteY4" fmla="*/ 1063083 h 6538332"/>
              <a:gd name="connsiteX5" fmla="*/ 0 w 9266663"/>
              <a:gd name="connsiteY5" fmla="*/ 6538332 h 6538332"/>
              <a:gd name="connsiteX6" fmla="*/ 7434 w 9266663"/>
              <a:gd name="connsiteY6" fmla="*/ 0 h 6538332"/>
              <a:gd name="connsiteX0" fmla="*/ 0 w 9259229"/>
              <a:gd name="connsiteY0" fmla="*/ 0 h 6568069"/>
              <a:gd name="connsiteX1" fmla="*/ 8725829 w 9259229"/>
              <a:gd name="connsiteY1" fmla="*/ 0 h 6568069"/>
              <a:gd name="connsiteX2" fmla="*/ 9259229 w 9259229"/>
              <a:gd name="connsiteY2" fmla="*/ 533400 h 6568069"/>
              <a:gd name="connsiteX3" fmla="*/ 8725829 w 9259229"/>
              <a:gd name="connsiteY3" fmla="*/ 1066800 h 6568069"/>
              <a:gd name="connsiteX4" fmla="*/ 449765 w 9259229"/>
              <a:gd name="connsiteY4" fmla="*/ 1063083 h 6568069"/>
              <a:gd name="connsiteX5" fmla="*/ 170985 w 9259229"/>
              <a:gd name="connsiteY5" fmla="*/ 6568069 h 6568069"/>
              <a:gd name="connsiteX6" fmla="*/ 0 w 9259229"/>
              <a:gd name="connsiteY6" fmla="*/ 0 h 6568069"/>
              <a:gd name="connsiteX0" fmla="*/ 0 w 9259229"/>
              <a:gd name="connsiteY0" fmla="*/ 0 h 6575503"/>
              <a:gd name="connsiteX1" fmla="*/ 8725829 w 9259229"/>
              <a:gd name="connsiteY1" fmla="*/ 0 h 6575503"/>
              <a:gd name="connsiteX2" fmla="*/ 9259229 w 9259229"/>
              <a:gd name="connsiteY2" fmla="*/ 533400 h 6575503"/>
              <a:gd name="connsiteX3" fmla="*/ 8725829 w 9259229"/>
              <a:gd name="connsiteY3" fmla="*/ 1066800 h 6575503"/>
              <a:gd name="connsiteX4" fmla="*/ 449765 w 9259229"/>
              <a:gd name="connsiteY4" fmla="*/ 1063083 h 6575503"/>
              <a:gd name="connsiteX5" fmla="*/ 141249 w 9259229"/>
              <a:gd name="connsiteY5" fmla="*/ 6575503 h 6575503"/>
              <a:gd name="connsiteX6" fmla="*/ 0 w 9259229"/>
              <a:gd name="connsiteY6" fmla="*/ 0 h 657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9229" h="6575503">
                <a:moveTo>
                  <a:pt x="0" y="0"/>
                </a:moveTo>
                <a:lnTo>
                  <a:pt x="8725829" y="0"/>
                </a:lnTo>
                <a:lnTo>
                  <a:pt x="9259229" y="533400"/>
                </a:lnTo>
                <a:lnTo>
                  <a:pt x="8725829" y="1066800"/>
                </a:lnTo>
                <a:lnTo>
                  <a:pt x="449765" y="1063083"/>
                </a:lnTo>
                <a:lnTo>
                  <a:pt x="141249" y="65755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1"/>
            <a:ext cx="7772400" cy="10668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FACTORS AFFECTING E-LEARNING</a:t>
            </a:r>
            <a:endParaRPr lang="en-US" sz="2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31206" y="5412806"/>
            <a:ext cx="1801722" cy="2725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2215039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>
                <a:solidFill>
                  <a:schemeClr val="accent1"/>
                </a:solidFill>
              </a:rPr>
              <a:t>Lack of sufficient </a:t>
            </a:r>
            <a:r>
              <a:rPr lang="en-US" sz="1600" b="1" dirty="0" smtClean="0">
                <a:solidFill>
                  <a:schemeClr val="accent1"/>
                </a:solidFill>
              </a:rPr>
              <a:t>and better </a:t>
            </a:r>
            <a:r>
              <a:rPr lang="en-US" sz="1600" b="1" dirty="0" err="1" smtClean="0">
                <a:solidFill>
                  <a:schemeClr val="accent1"/>
                </a:solidFill>
              </a:rPr>
              <a:t>ICT</a:t>
            </a:r>
            <a:r>
              <a:rPr lang="en-US" sz="1600" b="1" dirty="0" smtClean="0">
                <a:solidFill>
                  <a:schemeClr val="accent1"/>
                </a:solidFill>
              </a:rPr>
              <a:t> deals </a:t>
            </a:r>
            <a:r>
              <a:rPr lang="en-US" sz="1600" b="1" dirty="0" smtClean="0">
                <a:solidFill>
                  <a:schemeClr val="accent1"/>
                </a:solidFill>
              </a:rPr>
              <a:t>in the </a:t>
            </a:r>
            <a:r>
              <a:rPr lang="en-US" sz="1600" b="1" dirty="0" smtClean="0">
                <a:solidFill>
                  <a:schemeClr val="accent1"/>
                </a:solidFill>
              </a:rPr>
              <a:t>Nigeria </a:t>
            </a:r>
            <a:r>
              <a:rPr lang="en-US" sz="1600" b="1" dirty="0" smtClean="0">
                <a:solidFill>
                  <a:schemeClr val="accent1"/>
                </a:solidFill>
              </a:rPr>
              <a:t>communities</a:t>
            </a:r>
            <a:r>
              <a:rPr lang="en-US" sz="1600" b="1" dirty="0" smtClean="0"/>
              <a:t>: Internet activities have received strong </a:t>
            </a:r>
            <a:r>
              <a:rPr lang="en-US" sz="1600" b="1" dirty="0" err="1" smtClean="0"/>
              <a:t>condemnation.A</a:t>
            </a:r>
            <a:r>
              <a:rPr lang="en-US" sz="1600" b="1" dirty="0" smtClean="0"/>
              <a:t> </a:t>
            </a:r>
            <a:r>
              <a:rPr lang="en-US" sz="1600" b="1" dirty="0" smtClean="0"/>
              <a:t>strong justification of believe is thus needed as a sanitization effect to juxtapose the </a:t>
            </a:r>
            <a:r>
              <a:rPr lang="en-US" sz="1600" b="1" dirty="0" smtClean="0"/>
              <a:t>yearned </a:t>
            </a:r>
            <a:r>
              <a:rPr lang="en-US" sz="1600" b="1" dirty="0" smtClean="0"/>
              <a:t>benefits of its help to the children in </a:t>
            </a:r>
            <a:r>
              <a:rPr lang="en-US" sz="1600" b="1" dirty="0" smtClean="0"/>
              <a:t>Nigeria.</a:t>
            </a:r>
            <a:endParaRPr lang="en-US" sz="1600" b="1" dirty="0" smtClean="0"/>
          </a:p>
          <a:p>
            <a:r>
              <a:rPr lang="en-US" sz="1600" b="1" dirty="0" smtClean="0"/>
              <a:t> </a:t>
            </a:r>
          </a:p>
          <a:p>
            <a:pPr lvl="0"/>
            <a:r>
              <a:rPr lang="en-US" sz="1600" b="1" dirty="0" smtClean="0">
                <a:solidFill>
                  <a:schemeClr val="accent1"/>
                </a:solidFill>
              </a:rPr>
              <a:t>The Gender sensitivity, especially among female pupils</a:t>
            </a:r>
            <a:r>
              <a:rPr lang="en-US" sz="1600" b="1" dirty="0" smtClean="0"/>
              <a:t>: Due to the conservative nature and shyness found in </a:t>
            </a:r>
            <a:r>
              <a:rPr lang="en-US" sz="1600" b="1" dirty="0" smtClean="0"/>
              <a:t>some cultural </a:t>
            </a:r>
            <a:r>
              <a:rPr lang="en-US" sz="1600" b="1" dirty="0" smtClean="0"/>
              <a:t>heritage, parents are strict in letting their daughters engage in </a:t>
            </a:r>
            <a:r>
              <a:rPr lang="en-US" sz="1600" b="1" dirty="0" err="1" smtClean="0"/>
              <a:t>ICT</a:t>
            </a:r>
            <a:r>
              <a:rPr lang="en-US" sz="1600" b="1" dirty="0" smtClean="0"/>
              <a:t> related activities. </a:t>
            </a:r>
          </a:p>
          <a:p>
            <a:pPr lvl="0"/>
            <a:endParaRPr lang="en-US" sz="1600" b="1" dirty="0" smtClean="0"/>
          </a:p>
          <a:p>
            <a:pPr lvl="0"/>
            <a:r>
              <a:rPr lang="en-US" sz="1600" b="1" dirty="0" smtClean="0">
                <a:solidFill>
                  <a:schemeClr val="accent1"/>
                </a:solidFill>
              </a:rPr>
              <a:t>Age</a:t>
            </a:r>
            <a:r>
              <a:rPr lang="en-US" sz="1600" b="1" dirty="0" smtClean="0"/>
              <a:t>: Barrier is the age brackets of who to use the </a:t>
            </a:r>
            <a:r>
              <a:rPr lang="en-US" sz="1600" b="1" dirty="0" err="1" smtClean="0"/>
              <a:t>ICT</a:t>
            </a:r>
            <a:r>
              <a:rPr lang="en-US" sz="1600" b="1" dirty="0" smtClean="0"/>
              <a:t> E-learning facilities. </a:t>
            </a:r>
          </a:p>
          <a:p>
            <a:pPr lvl="0"/>
            <a:endParaRPr lang="en-US" sz="1600" b="1" dirty="0" smtClean="0"/>
          </a:p>
          <a:p>
            <a:pPr lvl="0"/>
            <a:r>
              <a:rPr lang="en-US" sz="1600" b="1" dirty="0" smtClean="0">
                <a:solidFill>
                  <a:schemeClr val="accent1"/>
                </a:solidFill>
              </a:rPr>
              <a:t>Societal and cultural influence</a:t>
            </a:r>
            <a:r>
              <a:rPr lang="en-US" sz="1600" b="1" dirty="0" smtClean="0"/>
              <a:t>: In relation to the so-called western modernization, parents perceived E-learning and </a:t>
            </a:r>
            <a:r>
              <a:rPr lang="en-US" sz="1600" b="1" dirty="0" err="1" smtClean="0"/>
              <a:t>ICT</a:t>
            </a:r>
            <a:r>
              <a:rPr lang="en-US" sz="1600" b="1" dirty="0" smtClean="0"/>
              <a:t> as a societal - maneuver to influence their kids into </a:t>
            </a:r>
            <a:r>
              <a:rPr lang="en-US" sz="1600" b="1" dirty="0" err="1" smtClean="0"/>
              <a:t>ICT</a:t>
            </a:r>
            <a:r>
              <a:rPr lang="en-US" sz="1600" b="1" dirty="0" smtClean="0"/>
              <a:t>, E-learning addiction. </a:t>
            </a:r>
          </a:p>
          <a:p>
            <a:r>
              <a:rPr lang="en-US" sz="1600" dirty="0" smtClean="0"/>
              <a:t> 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371600" y="2323170"/>
            <a:ext cx="304800" cy="115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371600" y="3505200"/>
            <a:ext cx="304800" cy="115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1371600" y="4495800"/>
            <a:ext cx="304800" cy="115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1371600" y="5029200"/>
            <a:ext cx="304800" cy="115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743200" y="6416675"/>
            <a:ext cx="2133600" cy="365125"/>
          </a:xfrm>
        </p:spPr>
        <p:txBody>
          <a:bodyPr/>
          <a:lstStyle/>
          <a:p>
            <a:fld id="{8942F71F-6415-4147-8F69-420A2A480182}" type="slidenum">
              <a:rPr lang="en-US" b="1" smtClean="0">
                <a:solidFill>
                  <a:schemeClr val="tx1"/>
                </a:solidFill>
              </a:rPr>
              <a:pPr/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3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1000" y="5486400"/>
            <a:ext cx="1828800" cy="1027557"/>
          </a:xfrm>
          <a:prstGeom prst="rect">
            <a:avLst/>
          </a:prstGeom>
        </p:spPr>
      </p:pic>
      <p:sp>
        <p:nvSpPr>
          <p:cNvPr id="15" name="Pentagon 14"/>
          <p:cNvSpPr/>
          <p:nvPr/>
        </p:nvSpPr>
        <p:spPr>
          <a:xfrm flipH="1">
            <a:off x="22303" y="250903"/>
            <a:ext cx="9259229" cy="1066800"/>
          </a:xfrm>
          <a:prstGeom prst="homePlate">
            <a:avLst/>
          </a:prstGeom>
          <a:solidFill>
            <a:schemeClr val="bg1">
              <a:lumMod val="85000"/>
              <a:alpha val="67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Pentagon 5"/>
          <p:cNvSpPr/>
          <p:nvPr/>
        </p:nvSpPr>
        <p:spPr>
          <a:xfrm flipH="1">
            <a:off x="0" y="152400"/>
            <a:ext cx="9259229" cy="6575503"/>
          </a:xfrm>
          <a:custGeom>
            <a:avLst/>
            <a:gdLst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0 w 9259229"/>
              <a:gd name="connsiteY4" fmla="*/ 1066800 h 1066800"/>
              <a:gd name="connsiteX5" fmla="*/ 0 w 9259229"/>
              <a:gd name="connsiteY5" fmla="*/ 0 h 1066800"/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449765 w 9259229"/>
              <a:gd name="connsiteY4" fmla="*/ 1063083 h 1066800"/>
              <a:gd name="connsiteX5" fmla="*/ 0 w 9259229"/>
              <a:gd name="connsiteY5" fmla="*/ 1066800 h 1066800"/>
              <a:gd name="connsiteX6" fmla="*/ 0 w 9259229"/>
              <a:gd name="connsiteY6" fmla="*/ 0 h 1066800"/>
              <a:gd name="connsiteX0" fmla="*/ 7434 w 9266663"/>
              <a:gd name="connsiteY0" fmla="*/ 0 h 6538332"/>
              <a:gd name="connsiteX1" fmla="*/ 8733263 w 9266663"/>
              <a:gd name="connsiteY1" fmla="*/ 0 h 6538332"/>
              <a:gd name="connsiteX2" fmla="*/ 9266663 w 9266663"/>
              <a:gd name="connsiteY2" fmla="*/ 533400 h 6538332"/>
              <a:gd name="connsiteX3" fmla="*/ 8733263 w 9266663"/>
              <a:gd name="connsiteY3" fmla="*/ 1066800 h 6538332"/>
              <a:gd name="connsiteX4" fmla="*/ 457199 w 9266663"/>
              <a:gd name="connsiteY4" fmla="*/ 1063083 h 6538332"/>
              <a:gd name="connsiteX5" fmla="*/ 0 w 9266663"/>
              <a:gd name="connsiteY5" fmla="*/ 6538332 h 6538332"/>
              <a:gd name="connsiteX6" fmla="*/ 7434 w 9266663"/>
              <a:gd name="connsiteY6" fmla="*/ 0 h 6538332"/>
              <a:gd name="connsiteX0" fmla="*/ 0 w 9259229"/>
              <a:gd name="connsiteY0" fmla="*/ 0 h 6568069"/>
              <a:gd name="connsiteX1" fmla="*/ 8725829 w 9259229"/>
              <a:gd name="connsiteY1" fmla="*/ 0 h 6568069"/>
              <a:gd name="connsiteX2" fmla="*/ 9259229 w 9259229"/>
              <a:gd name="connsiteY2" fmla="*/ 533400 h 6568069"/>
              <a:gd name="connsiteX3" fmla="*/ 8725829 w 9259229"/>
              <a:gd name="connsiteY3" fmla="*/ 1066800 h 6568069"/>
              <a:gd name="connsiteX4" fmla="*/ 449765 w 9259229"/>
              <a:gd name="connsiteY4" fmla="*/ 1063083 h 6568069"/>
              <a:gd name="connsiteX5" fmla="*/ 170985 w 9259229"/>
              <a:gd name="connsiteY5" fmla="*/ 6568069 h 6568069"/>
              <a:gd name="connsiteX6" fmla="*/ 0 w 9259229"/>
              <a:gd name="connsiteY6" fmla="*/ 0 h 6568069"/>
              <a:gd name="connsiteX0" fmla="*/ 0 w 9259229"/>
              <a:gd name="connsiteY0" fmla="*/ 0 h 6575503"/>
              <a:gd name="connsiteX1" fmla="*/ 8725829 w 9259229"/>
              <a:gd name="connsiteY1" fmla="*/ 0 h 6575503"/>
              <a:gd name="connsiteX2" fmla="*/ 9259229 w 9259229"/>
              <a:gd name="connsiteY2" fmla="*/ 533400 h 6575503"/>
              <a:gd name="connsiteX3" fmla="*/ 8725829 w 9259229"/>
              <a:gd name="connsiteY3" fmla="*/ 1066800 h 6575503"/>
              <a:gd name="connsiteX4" fmla="*/ 449765 w 9259229"/>
              <a:gd name="connsiteY4" fmla="*/ 1063083 h 6575503"/>
              <a:gd name="connsiteX5" fmla="*/ 141249 w 9259229"/>
              <a:gd name="connsiteY5" fmla="*/ 6575503 h 6575503"/>
              <a:gd name="connsiteX6" fmla="*/ 0 w 9259229"/>
              <a:gd name="connsiteY6" fmla="*/ 0 h 657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9229" h="6575503">
                <a:moveTo>
                  <a:pt x="0" y="0"/>
                </a:moveTo>
                <a:lnTo>
                  <a:pt x="8725829" y="0"/>
                </a:lnTo>
                <a:lnTo>
                  <a:pt x="9259229" y="533400"/>
                </a:lnTo>
                <a:lnTo>
                  <a:pt x="8725829" y="1066800"/>
                </a:lnTo>
                <a:lnTo>
                  <a:pt x="449765" y="1063083"/>
                </a:lnTo>
                <a:lnTo>
                  <a:pt x="141249" y="65755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1"/>
            <a:ext cx="7772400" cy="10668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… FACTORS AFFECTING E-LEARNING</a:t>
            </a:r>
            <a:endParaRPr lang="en-US" sz="2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371600" y="1561170"/>
            <a:ext cx="304800" cy="115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383606" y="5108006"/>
            <a:ext cx="1801722" cy="2725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1447800"/>
            <a:ext cx="6858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>
                <a:solidFill>
                  <a:schemeClr val="accent1"/>
                </a:solidFill>
              </a:rPr>
              <a:t>Family background and opportunities (income): </a:t>
            </a:r>
            <a:r>
              <a:rPr lang="en-US" sz="1600" b="1" dirty="0" smtClean="0"/>
              <a:t>It is thus seen advantageous to the children of the </a:t>
            </a:r>
            <a:r>
              <a:rPr lang="en-US" sz="1600" b="1" dirty="0" smtClean="0"/>
              <a:t>well-to-do </a:t>
            </a:r>
            <a:r>
              <a:rPr lang="en-US" sz="1600" b="1" dirty="0" smtClean="0"/>
              <a:t>parents. They benefit more on the E-learning and technology embracement. </a:t>
            </a:r>
          </a:p>
          <a:p>
            <a:r>
              <a:rPr lang="en-US" sz="1600" b="1" dirty="0" smtClean="0"/>
              <a:t> </a:t>
            </a:r>
          </a:p>
          <a:p>
            <a:pPr lvl="0"/>
            <a:r>
              <a:rPr lang="en-US" sz="1600" b="1" dirty="0" smtClean="0">
                <a:solidFill>
                  <a:schemeClr val="accent1"/>
                </a:solidFill>
              </a:rPr>
              <a:t>Willingness and volunteer of using </a:t>
            </a:r>
            <a:r>
              <a:rPr lang="en-US" sz="1600" b="1" dirty="0" err="1" smtClean="0">
                <a:solidFill>
                  <a:schemeClr val="accent1"/>
                </a:solidFill>
              </a:rPr>
              <a:t>ICT</a:t>
            </a:r>
            <a:r>
              <a:rPr lang="en-US" sz="1600" b="1" dirty="0" smtClean="0">
                <a:solidFill>
                  <a:schemeClr val="accent1"/>
                </a:solidFill>
              </a:rPr>
              <a:t> for E-Learning:</a:t>
            </a:r>
            <a:r>
              <a:rPr lang="en-US" sz="1600" b="1" dirty="0" smtClean="0"/>
              <a:t> The natural willingness to use is low. Therefore, it is also a factor affecting the use of E-learning. </a:t>
            </a:r>
          </a:p>
          <a:p>
            <a:r>
              <a:rPr lang="en-US" sz="1600" b="1" dirty="0" smtClean="0"/>
              <a:t> </a:t>
            </a:r>
          </a:p>
          <a:p>
            <a:pPr lvl="0"/>
            <a:r>
              <a:rPr lang="en-US" sz="1600" b="1" dirty="0" smtClean="0">
                <a:solidFill>
                  <a:schemeClr val="accent1"/>
                </a:solidFill>
              </a:rPr>
              <a:t>Availability and accessibility of the Internet and Computers:</a:t>
            </a:r>
            <a:r>
              <a:rPr lang="en-US" sz="1600" b="1" dirty="0" smtClean="0"/>
              <a:t> It is also presumed that if a product of resource is readily available, it could influence its usage and participation. </a:t>
            </a:r>
            <a:r>
              <a:rPr lang="en-US" sz="1600" b="1" dirty="0" smtClean="0">
                <a:solidFill>
                  <a:srgbClr val="FF0000"/>
                </a:solidFill>
              </a:rPr>
              <a:t>POWER (Electricity)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/>
              <a:t> </a:t>
            </a:r>
          </a:p>
          <a:p>
            <a:pPr lvl="0"/>
            <a:r>
              <a:rPr lang="en-US" sz="1600" b="1" dirty="0" smtClean="0">
                <a:solidFill>
                  <a:schemeClr val="accent1"/>
                </a:solidFill>
              </a:rPr>
              <a:t>Teacher characteristics:</a:t>
            </a:r>
            <a:r>
              <a:rPr lang="en-US" sz="1600" b="1" dirty="0" smtClean="0"/>
              <a:t> From the notion of train the trainer, a teacher who does not go through the use of E-learning and </a:t>
            </a:r>
            <a:r>
              <a:rPr lang="en-US" sz="1600" b="1" dirty="0" err="1" smtClean="0"/>
              <a:t>ICT</a:t>
            </a:r>
            <a:r>
              <a:rPr lang="en-US" sz="1600" b="1" dirty="0" smtClean="0"/>
              <a:t> related education, cannot transfer the knowledge. </a:t>
            </a:r>
          </a:p>
          <a:p>
            <a:pPr lvl="0"/>
            <a:endParaRPr lang="en-US" sz="1600" b="1" dirty="0" smtClean="0"/>
          </a:p>
          <a:p>
            <a:pPr lvl="0"/>
            <a:r>
              <a:rPr lang="en-US" sz="1600" b="1" dirty="0" smtClean="0">
                <a:solidFill>
                  <a:schemeClr val="accent1"/>
                </a:solidFill>
              </a:rPr>
              <a:t>The role of design and contents of the E-Learning materials:</a:t>
            </a:r>
            <a:r>
              <a:rPr lang="en-US" sz="1600" b="1" dirty="0" smtClean="0"/>
              <a:t> Misplacement of the coursework as it relates to the level of students' class could negatively influence the benefits of E-learning. </a:t>
            </a:r>
          </a:p>
          <a:p>
            <a:r>
              <a:rPr lang="en-US" sz="1600" b="1" dirty="0" smtClean="0"/>
              <a:t> </a:t>
            </a:r>
          </a:p>
          <a:p>
            <a:pPr lvl="0"/>
            <a:r>
              <a:rPr lang="en-US" sz="1600" b="1" dirty="0" smtClean="0">
                <a:solidFill>
                  <a:schemeClr val="accent1"/>
                </a:solidFill>
              </a:rPr>
              <a:t>Intention of use of E-learning:</a:t>
            </a:r>
            <a:r>
              <a:rPr lang="en-US" sz="1600" b="1" dirty="0" smtClean="0"/>
              <a:t> Very important variable is the intention to use the </a:t>
            </a:r>
            <a:r>
              <a:rPr lang="en-US" sz="1600" b="1" dirty="0" err="1" smtClean="0"/>
              <a:t>ICT</a:t>
            </a:r>
            <a:r>
              <a:rPr lang="en-US" sz="1600" b="1" dirty="0" smtClean="0"/>
              <a:t>. </a:t>
            </a:r>
          </a:p>
          <a:p>
            <a:pPr indent="173990" algn="just"/>
            <a:endParaRPr lang="ms-MY" sz="1600" dirty="0"/>
          </a:p>
        </p:txBody>
      </p:sp>
      <p:sp>
        <p:nvSpPr>
          <p:cNvPr id="11" name="Right Arrow 10"/>
          <p:cNvSpPr/>
          <p:nvPr/>
        </p:nvSpPr>
        <p:spPr>
          <a:xfrm>
            <a:off x="1371600" y="2590800"/>
            <a:ext cx="304800" cy="115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371600" y="3276600"/>
            <a:ext cx="304800" cy="115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1371600" y="4228170"/>
            <a:ext cx="304800" cy="115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1371600" y="5179740"/>
            <a:ext cx="304800" cy="115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1371600" y="6131310"/>
            <a:ext cx="304800" cy="115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4038600" y="6492875"/>
            <a:ext cx="2133600" cy="365125"/>
          </a:xfrm>
        </p:spPr>
        <p:txBody>
          <a:bodyPr/>
          <a:lstStyle/>
          <a:p>
            <a:fld id="{8942F71F-6415-4147-8F69-420A2A480182}" type="slidenum">
              <a:rPr lang="en-US" b="1" smtClean="0">
                <a:solidFill>
                  <a:schemeClr val="tx1"/>
                </a:solidFill>
              </a:rPr>
              <a:pPr/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3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1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 flipH="1">
            <a:off x="22303" y="250903"/>
            <a:ext cx="9259229" cy="1066800"/>
          </a:xfrm>
          <a:prstGeom prst="homePlate">
            <a:avLst/>
          </a:prstGeom>
          <a:solidFill>
            <a:schemeClr val="bg1">
              <a:lumMod val="85000"/>
              <a:alpha val="67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Pentagon 5"/>
          <p:cNvSpPr/>
          <p:nvPr/>
        </p:nvSpPr>
        <p:spPr>
          <a:xfrm flipH="1">
            <a:off x="0" y="282497"/>
            <a:ext cx="9259229" cy="6575503"/>
          </a:xfrm>
          <a:custGeom>
            <a:avLst/>
            <a:gdLst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0 w 9259229"/>
              <a:gd name="connsiteY4" fmla="*/ 1066800 h 1066800"/>
              <a:gd name="connsiteX5" fmla="*/ 0 w 9259229"/>
              <a:gd name="connsiteY5" fmla="*/ 0 h 1066800"/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449765 w 9259229"/>
              <a:gd name="connsiteY4" fmla="*/ 1063083 h 1066800"/>
              <a:gd name="connsiteX5" fmla="*/ 0 w 9259229"/>
              <a:gd name="connsiteY5" fmla="*/ 1066800 h 1066800"/>
              <a:gd name="connsiteX6" fmla="*/ 0 w 9259229"/>
              <a:gd name="connsiteY6" fmla="*/ 0 h 1066800"/>
              <a:gd name="connsiteX0" fmla="*/ 7434 w 9266663"/>
              <a:gd name="connsiteY0" fmla="*/ 0 h 6538332"/>
              <a:gd name="connsiteX1" fmla="*/ 8733263 w 9266663"/>
              <a:gd name="connsiteY1" fmla="*/ 0 h 6538332"/>
              <a:gd name="connsiteX2" fmla="*/ 9266663 w 9266663"/>
              <a:gd name="connsiteY2" fmla="*/ 533400 h 6538332"/>
              <a:gd name="connsiteX3" fmla="*/ 8733263 w 9266663"/>
              <a:gd name="connsiteY3" fmla="*/ 1066800 h 6538332"/>
              <a:gd name="connsiteX4" fmla="*/ 457199 w 9266663"/>
              <a:gd name="connsiteY4" fmla="*/ 1063083 h 6538332"/>
              <a:gd name="connsiteX5" fmla="*/ 0 w 9266663"/>
              <a:gd name="connsiteY5" fmla="*/ 6538332 h 6538332"/>
              <a:gd name="connsiteX6" fmla="*/ 7434 w 9266663"/>
              <a:gd name="connsiteY6" fmla="*/ 0 h 6538332"/>
              <a:gd name="connsiteX0" fmla="*/ 0 w 9259229"/>
              <a:gd name="connsiteY0" fmla="*/ 0 h 6568069"/>
              <a:gd name="connsiteX1" fmla="*/ 8725829 w 9259229"/>
              <a:gd name="connsiteY1" fmla="*/ 0 h 6568069"/>
              <a:gd name="connsiteX2" fmla="*/ 9259229 w 9259229"/>
              <a:gd name="connsiteY2" fmla="*/ 533400 h 6568069"/>
              <a:gd name="connsiteX3" fmla="*/ 8725829 w 9259229"/>
              <a:gd name="connsiteY3" fmla="*/ 1066800 h 6568069"/>
              <a:gd name="connsiteX4" fmla="*/ 449765 w 9259229"/>
              <a:gd name="connsiteY4" fmla="*/ 1063083 h 6568069"/>
              <a:gd name="connsiteX5" fmla="*/ 170985 w 9259229"/>
              <a:gd name="connsiteY5" fmla="*/ 6568069 h 6568069"/>
              <a:gd name="connsiteX6" fmla="*/ 0 w 9259229"/>
              <a:gd name="connsiteY6" fmla="*/ 0 h 6568069"/>
              <a:gd name="connsiteX0" fmla="*/ 0 w 9259229"/>
              <a:gd name="connsiteY0" fmla="*/ 0 h 6575503"/>
              <a:gd name="connsiteX1" fmla="*/ 8725829 w 9259229"/>
              <a:gd name="connsiteY1" fmla="*/ 0 h 6575503"/>
              <a:gd name="connsiteX2" fmla="*/ 9259229 w 9259229"/>
              <a:gd name="connsiteY2" fmla="*/ 533400 h 6575503"/>
              <a:gd name="connsiteX3" fmla="*/ 8725829 w 9259229"/>
              <a:gd name="connsiteY3" fmla="*/ 1066800 h 6575503"/>
              <a:gd name="connsiteX4" fmla="*/ 449765 w 9259229"/>
              <a:gd name="connsiteY4" fmla="*/ 1063083 h 6575503"/>
              <a:gd name="connsiteX5" fmla="*/ 141249 w 9259229"/>
              <a:gd name="connsiteY5" fmla="*/ 6575503 h 6575503"/>
              <a:gd name="connsiteX6" fmla="*/ 0 w 9259229"/>
              <a:gd name="connsiteY6" fmla="*/ 0 h 657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9229" h="6575503">
                <a:moveTo>
                  <a:pt x="0" y="0"/>
                </a:moveTo>
                <a:lnTo>
                  <a:pt x="8725829" y="0"/>
                </a:lnTo>
                <a:lnTo>
                  <a:pt x="9259229" y="533400"/>
                </a:lnTo>
                <a:lnTo>
                  <a:pt x="8725829" y="1066800"/>
                </a:lnTo>
                <a:lnTo>
                  <a:pt x="449765" y="1063083"/>
                </a:lnTo>
                <a:lnTo>
                  <a:pt x="141249" y="65755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9" name="Picture 2" descr="http://static.wixstatic.com/media/c05d27_55bc9625e55f4c908aedf0f22905b0ab.png_srz_398_92_85_22_0.50_1.20_0.00_png_sr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4100" y="457200"/>
            <a:ext cx="1739900" cy="51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22862"/>
            <a:ext cx="1767672" cy="19351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272" y="5174328"/>
            <a:ext cx="1801722" cy="139866"/>
          </a:xfrm>
          <a:prstGeom prst="rect">
            <a:avLst/>
          </a:prstGeom>
        </p:spPr>
      </p:pic>
      <p:sp>
        <p:nvSpPr>
          <p:cNvPr id="2" name="AutoShape 20"/>
          <p:cNvSpPr>
            <a:spLocks noChangeArrowheads="1"/>
          </p:cNvSpPr>
          <p:nvPr/>
        </p:nvSpPr>
        <p:spPr bwMode="auto">
          <a:xfrm>
            <a:off x="1951037" y="1568450"/>
            <a:ext cx="2201863" cy="6635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Lack of ICT Awareness</a:t>
            </a:r>
            <a:endParaRPr kumimoji="0" lang="en-US" altLang="ms-MY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(Fund, Location and Orientation)</a:t>
            </a:r>
            <a:endParaRPr kumimoji="0" lang="en-US" altLang="ms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19"/>
          <p:cNvSpPr>
            <a:spLocks noChangeArrowheads="1"/>
          </p:cNvSpPr>
          <p:nvPr/>
        </p:nvSpPr>
        <p:spPr bwMode="auto">
          <a:xfrm>
            <a:off x="1958975" y="2646363"/>
            <a:ext cx="2232025" cy="60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Gender Sensitivity</a:t>
            </a:r>
            <a:endParaRPr kumimoji="0" lang="en-US" altLang="ms-MY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(History, Islamic heritage)</a:t>
            </a:r>
            <a:endParaRPr kumimoji="0" lang="en-US" altLang="ms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1958975" y="3568700"/>
            <a:ext cx="2232025" cy="60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Age</a:t>
            </a:r>
            <a:endParaRPr kumimoji="0" lang="en-US" altLang="ms-MY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(Folks, Peer and Sex)</a:t>
            </a:r>
            <a:endParaRPr kumimoji="0" lang="en-US" altLang="ms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2005012" y="4359275"/>
            <a:ext cx="2392363" cy="10207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Societal and Cultural Influence(Alamri, Cristea, &amp; Al-Zaidi, 2014)</a:t>
            </a:r>
            <a:endParaRPr kumimoji="0" lang="en-US" altLang="ms-MY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(Location, Tribe)</a:t>
            </a:r>
            <a:endParaRPr kumimoji="0" lang="en-US" altLang="ms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16"/>
          <p:cNvSpPr>
            <a:spLocks noChangeShapeType="1"/>
          </p:cNvSpPr>
          <p:nvPr/>
        </p:nvSpPr>
        <p:spPr bwMode="auto">
          <a:xfrm>
            <a:off x="3125787" y="2270125"/>
            <a:ext cx="0" cy="365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s-MY"/>
          </a:p>
        </p:txBody>
      </p:sp>
      <p:sp>
        <p:nvSpPr>
          <p:cNvPr id="11" name="AutoShape 15"/>
          <p:cNvSpPr>
            <a:spLocks noChangeShapeType="1"/>
          </p:cNvSpPr>
          <p:nvPr/>
        </p:nvSpPr>
        <p:spPr bwMode="auto">
          <a:xfrm>
            <a:off x="3125787" y="3325813"/>
            <a:ext cx="0" cy="2143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s-MY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1958975" y="5807075"/>
            <a:ext cx="2232025" cy="60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Family</a:t>
            </a:r>
            <a:endParaRPr kumimoji="0" lang="en-US" altLang="ms-MY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(Income, resources)</a:t>
            </a:r>
            <a:endParaRPr kumimoji="0" lang="en-US" altLang="ms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utoShape 13"/>
          <p:cNvSpPr>
            <a:spLocks noChangeShapeType="1"/>
          </p:cNvSpPr>
          <p:nvPr/>
        </p:nvSpPr>
        <p:spPr bwMode="auto">
          <a:xfrm>
            <a:off x="3125787" y="4200525"/>
            <a:ext cx="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s-MY"/>
          </a:p>
        </p:txBody>
      </p:sp>
      <p:sp>
        <p:nvSpPr>
          <p:cNvPr id="16" name="AutoShape 12"/>
          <p:cNvSpPr>
            <a:spLocks noChangeShapeType="1"/>
          </p:cNvSpPr>
          <p:nvPr/>
        </p:nvSpPr>
        <p:spPr bwMode="auto">
          <a:xfrm>
            <a:off x="3125787" y="5489575"/>
            <a:ext cx="0" cy="2587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s-MY"/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656137" y="1524000"/>
            <a:ext cx="2278063" cy="7699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ms-MY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Availability and Accessibility</a:t>
            </a:r>
            <a:endParaRPr kumimoji="0" lang="en-US" altLang="ms-MY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ms-MY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(Proximity, Government Policies)</a:t>
            </a:r>
            <a:endParaRPr kumimoji="0" lang="en-US" altLang="ms-M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4702175" y="2646363"/>
            <a:ext cx="2232025" cy="60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ms-MY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Design</a:t>
            </a:r>
            <a:endParaRPr kumimoji="0" lang="en-US" altLang="ms-MY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ms-MY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(Programmers and Modules)</a:t>
            </a:r>
            <a:endParaRPr kumimoji="0" lang="en-US" altLang="ms-M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4702175" y="3544888"/>
            <a:ext cx="2232025" cy="60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Teacher</a:t>
            </a:r>
            <a:endParaRPr kumimoji="0" lang="en-US" altLang="ms-MY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(Training)</a:t>
            </a:r>
            <a:endParaRPr kumimoji="0" lang="en-US" altLang="ms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4618037" y="4481513"/>
            <a:ext cx="2392363" cy="10207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Willingness to the Use of ICT(Alamri et al., 2014)</a:t>
            </a:r>
            <a:endParaRPr kumimoji="0" lang="en-US" altLang="ms-MY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(Intention, self efficacy)</a:t>
            </a:r>
            <a:endParaRPr kumimoji="0" lang="en-US" altLang="ms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4778375" y="5845175"/>
            <a:ext cx="2232025" cy="60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Intention</a:t>
            </a:r>
            <a:endParaRPr kumimoji="0" lang="en-US" altLang="ms-MY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(Willing)</a:t>
            </a:r>
            <a:endParaRPr kumimoji="0" lang="en-US" altLang="ms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AutoShape 6"/>
          <p:cNvSpPr>
            <a:spLocks noChangeShapeType="1"/>
          </p:cNvSpPr>
          <p:nvPr/>
        </p:nvSpPr>
        <p:spPr bwMode="auto">
          <a:xfrm>
            <a:off x="5799137" y="5535613"/>
            <a:ext cx="0" cy="2587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s-MY"/>
          </a:p>
        </p:txBody>
      </p:sp>
      <p:sp>
        <p:nvSpPr>
          <p:cNvPr id="23" name="AutoShape 5"/>
          <p:cNvSpPr>
            <a:spLocks noChangeShapeType="1"/>
          </p:cNvSpPr>
          <p:nvPr/>
        </p:nvSpPr>
        <p:spPr bwMode="auto">
          <a:xfrm>
            <a:off x="5730875" y="2316163"/>
            <a:ext cx="0" cy="2746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s-MY"/>
          </a:p>
        </p:txBody>
      </p:sp>
      <p:sp>
        <p:nvSpPr>
          <p:cNvPr id="24" name="AutoShape 4"/>
          <p:cNvSpPr>
            <a:spLocks noChangeShapeType="1"/>
          </p:cNvSpPr>
          <p:nvPr/>
        </p:nvSpPr>
        <p:spPr bwMode="auto">
          <a:xfrm>
            <a:off x="5737225" y="3279775"/>
            <a:ext cx="0" cy="2746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s-MY"/>
          </a:p>
        </p:txBody>
      </p:sp>
      <p:sp>
        <p:nvSpPr>
          <p:cNvPr id="25" name="AutoShape 3"/>
          <p:cNvSpPr>
            <a:spLocks noChangeShapeType="1"/>
          </p:cNvSpPr>
          <p:nvPr/>
        </p:nvSpPr>
        <p:spPr bwMode="auto">
          <a:xfrm>
            <a:off x="5730875" y="4200525"/>
            <a:ext cx="0" cy="2746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s-MY"/>
          </a:p>
        </p:txBody>
      </p:sp>
      <p:sp>
        <p:nvSpPr>
          <p:cNvPr id="26" name="AutoShape 2"/>
          <p:cNvSpPr>
            <a:spLocks noChangeShapeType="1"/>
          </p:cNvSpPr>
          <p:nvPr/>
        </p:nvSpPr>
        <p:spPr bwMode="auto">
          <a:xfrm rot="16200000">
            <a:off x="1485901" y="3395662"/>
            <a:ext cx="4564062" cy="1287463"/>
          </a:xfrm>
          <a:prstGeom prst="bentConnector3">
            <a:avLst>
              <a:gd name="adj1" fmla="val -344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s-MY"/>
          </a:p>
        </p:txBody>
      </p:sp>
      <p:sp>
        <p:nvSpPr>
          <p:cNvPr id="27" name="AutoShape 1"/>
          <p:cNvSpPr>
            <a:spLocks noChangeShapeType="1"/>
          </p:cNvSpPr>
          <p:nvPr/>
        </p:nvSpPr>
        <p:spPr bwMode="auto">
          <a:xfrm flipV="1">
            <a:off x="4419600" y="1752600"/>
            <a:ext cx="228600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s-MY"/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1219200" y="996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s-MY"/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1219200" y="1454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s-MY"/>
          </a:p>
        </p:txBody>
      </p:sp>
      <p:sp>
        <p:nvSpPr>
          <p:cNvPr id="31" name="Rectangle 30"/>
          <p:cNvSpPr/>
          <p:nvPr/>
        </p:nvSpPr>
        <p:spPr>
          <a:xfrm>
            <a:off x="2476500" y="464094"/>
            <a:ext cx="4686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FACTORS AFFECTING E-LEARNING WITH EXTENDED RELATIONSHIPS</a:t>
            </a:r>
            <a:endParaRPr lang="ms-MY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F71F-6415-4147-8F69-420A2A480182}" type="slidenum">
              <a:rPr lang="en-US" b="1" smtClean="0">
                <a:solidFill>
                  <a:schemeClr val="tx1"/>
                </a:solidFill>
              </a:rPr>
              <a:pPr/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29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 flipH="1">
            <a:off x="22303" y="250903"/>
            <a:ext cx="9259229" cy="1066800"/>
          </a:xfrm>
          <a:prstGeom prst="homePlate">
            <a:avLst/>
          </a:prstGeom>
          <a:solidFill>
            <a:schemeClr val="bg1">
              <a:lumMod val="85000"/>
              <a:alpha val="67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Pentagon 4"/>
          <p:cNvSpPr/>
          <p:nvPr/>
        </p:nvSpPr>
        <p:spPr>
          <a:xfrm flipH="1">
            <a:off x="990600" y="762000"/>
            <a:ext cx="8305799" cy="6084849"/>
          </a:xfrm>
          <a:custGeom>
            <a:avLst/>
            <a:gdLst>
              <a:gd name="connsiteX0" fmla="*/ 0 w 8305799"/>
              <a:gd name="connsiteY0" fmla="*/ 0 h 1066800"/>
              <a:gd name="connsiteX1" fmla="*/ 7772399 w 8305799"/>
              <a:gd name="connsiteY1" fmla="*/ 0 h 1066800"/>
              <a:gd name="connsiteX2" fmla="*/ 8305799 w 8305799"/>
              <a:gd name="connsiteY2" fmla="*/ 533400 h 1066800"/>
              <a:gd name="connsiteX3" fmla="*/ 7772399 w 8305799"/>
              <a:gd name="connsiteY3" fmla="*/ 1066800 h 1066800"/>
              <a:gd name="connsiteX4" fmla="*/ 0 w 8305799"/>
              <a:gd name="connsiteY4" fmla="*/ 1066800 h 1066800"/>
              <a:gd name="connsiteX5" fmla="*/ 0 w 8305799"/>
              <a:gd name="connsiteY5" fmla="*/ 0 h 1066800"/>
              <a:gd name="connsiteX0" fmla="*/ 0 w 8305799"/>
              <a:gd name="connsiteY0" fmla="*/ 0 h 1066800"/>
              <a:gd name="connsiteX1" fmla="*/ 7772399 w 8305799"/>
              <a:gd name="connsiteY1" fmla="*/ 0 h 1066800"/>
              <a:gd name="connsiteX2" fmla="*/ 8305799 w 8305799"/>
              <a:gd name="connsiteY2" fmla="*/ 533400 h 1066800"/>
              <a:gd name="connsiteX3" fmla="*/ 7772399 w 8305799"/>
              <a:gd name="connsiteY3" fmla="*/ 1066800 h 1066800"/>
              <a:gd name="connsiteX4" fmla="*/ 538975 w 8305799"/>
              <a:gd name="connsiteY4" fmla="*/ 1059366 h 1066800"/>
              <a:gd name="connsiteX5" fmla="*/ 0 w 8305799"/>
              <a:gd name="connsiteY5" fmla="*/ 1066800 h 1066800"/>
              <a:gd name="connsiteX6" fmla="*/ 0 w 8305799"/>
              <a:gd name="connsiteY6" fmla="*/ 0 h 1066800"/>
              <a:gd name="connsiteX0" fmla="*/ 0 w 8305799"/>
              <a:gd name="connsiteY0" fmla="*/ 0 h 6084849"/>
              <a:gd name="connsiteX1" fmla="*/ 7772399 w 8305799"/>
              <a:gd name="connsiteY1" fmla="*/ 0 h 6084849"/>
              <a:gd name="connsiteX2" fmla="*/ 8305799 w 8305799"/>
              <a:gd name="connsiteY2" fmla="*/ 533400 h 6084849"/>
              <a:gd name="connsiteX3" fmla="*/ 7772399 w 8305799"/>
              <a:gd name="connsiteY3" fmla="*/ 1066800 h 6084849"/>
              <a:gd name="connsiteX4" fmla="*/ 538975 w 8305799"/>
              <a:gd name="connsiteY4" fmla="*/ 1059366 h 6084849"/>
              <a:gd name="connsiteX5" fmla="*/ 141249 w 8305799"/>
              <a:gd name="connsiteY5" fmla="*/ 6084849 h 6084849"/>
              <a:gd name="connsiteX6" fmla="*/ 0 w 8305799"/>
              <a:gd name="connsiteY6" fmla="*/ 0 h 608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5799" h="6084849">
                <a:moveTo>
                  <a:pt x="0" y="0"/>
                </a:moveTo>
                <a:lnTo>
                  <a:pt x="7772399" y="0"/>
                </a:lnTo>
                <a:lnTo>
                  <a:pt x="8305799" y="533400"/>
                </a:lnTo>
                <a:lnTo>
                  <a:pt x="7772399" y="1066800"/>
                </a:lnTo>
                <a:lnTo>
                  <a:pt x="538975" y="1059366"/>
                </a:lnTo>
                <a:lnTo>
                  <a:pt x="141249" y="60848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flipH="1">
            <a:off x="0" y="282497"/>
            <a:ext cx="9259229" cy="6575503"/>
          </a:xfrm>
          <a:custGeom>
            <a:avLst/>
            <a:gdLst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0 w 9259229"/>
              <a:gd name="connsiteY4" fmla="*/ 1066800 h 1066800"/>
              <a:gd name="connsiteX5" fmla="*/ 0 w 9259229"/>
              <a:gd name="connsiteY5" fmla="*/ 0 h 1066800"/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449765 w 9259229"/>
              <a:gd name="connsiteY4" fmla="*/ 1063083 h 1066800"/>
              <a:gd name="connsiteX5" fmla="*/ 0 w 9259229"/>
              <a:gd name="connsiteY5" fmla="*/ 1066800 h 1066800"/>
              <a:gd name="connsiteX6" fmla="*/ 0 w 9259229"/>
              <a:gd name="connsiteY6" fmla="*/ 0 h 1066800"/>
              <a:gd name="connsiteX0" fmla="*/ 7434 w 9266663"/>
              <a:gd name="connsiteY0" fmla="*/ 0 h 6538332"/>
              <a:gd name="connsiteX1" fmla="*/ 8733263 w 9266663"/>
              <a:gd name="connsiteY1" fmla="*/ 0 h 6538332"/>
              <a:gd name="connsiteX2" fmla="*/ 9266663 w 9266663"/>
              <a:gd name="connsiteY2" fmla="*/ 533400 h 6538332"/>
              <a:gd name="connsiteX3" fmla="*/ 8733263 w 9266663"/>
              <a:gd name="connsiteY3" fmla="*/ 1066800 h 6538332"/>
              <a:gd name="connsiteX4" fmla="*/ 457199 w 9266663"/>
              <a:gd name="connsiteY4" fmla="*/ 1063083 h 6538332"/>
              <a:gd name="connsiteX5" fmla="*/ 0 w 9266663"/>
              <a:gd name="connsiteY5" fmla="*/ 6538332 h 6538332"/>
              <a:gd name="connsiteX6" fmla="*/ 7434 w 9266663"/>
              <a:gd name="connsiteY6" fmla="*/ 0 h 6538332"/>
              <a:gd name="connsiteX0" fmla="*/ 0 w 9259229"/>
              <a:gd name="connsiteY0" fmla="*/ 0 h 6568069"/>
              <a:gd name="connsiteX1" fmla="*/ 8725829 w 9259229"/>
              <a:gd name="connsiteY1" fmla="*/ 0 h 6568069"/>
              <a:gd name="connsiteX2" fmla="*/ 9259229 w 9259229"/>
              <a:gd name="connsiteY2" fmla="*/ 533400 h 6568069"/>
              <a:gd name="connsiteX3" fmla="*/ 8725829 w 9259229"/>
              <a:gd name="connsiteY3" fmla="*/ 1066800 h 6568069"/>
              <a:gd name="connsiteX4" fmla="*/ 449765 w 9259229"/>
              <a:gd name="connsiteY4" fmla="*/ 1063083 h 6568069"/>
              <a:gd name="connsiteX5" fmla="*/ 170985 w 9259229"/>
              <a:gd name="connsiteY5" fmla="*/ 6568069 h 6568069"/>
              <a:gd name="connsiteX6" fmla="*/ 0 w 9259229"/>
              <a:gd name="connsiteY6" fmla="*/ 0 h 6568069"/>
              <a:gd name="connsiteX0" fmla="*/ 0 w 9259229"/>
              <a:gd name="connsiteY0" fmla="*/ 0 h 6575503"/>
              <a:gd name="connsiteX1" fmla="*/ 8725829 w 9259229"/>
              <a:gd name="connsiteY1" fmla="*/ 0 h 6575503"/>
              <a:gd name="connsiteX2" fmla="*/ 9259229 w 9259229"/>
              <a:gd name="connsiteY2" fmla="*/ 533400 h 6575503"/>
              <a:gd name="connsiteX3" fmla="*/ 8725829 w 9259229"/>
              <a:gd name="connsiteY3" fmla="*/ 1066800 h 6575503"/>
              <a:gd name="connsiteX4" fmla="*/ 449765 w 9259229"/>
              <a:gd name="connsiteY4" fmla="*/ 1063083 h 6575503"/>
              <a:gd name="connsiteX5" fmla="*/ 141249 w 9259229"/>
              <a:gd name="connsiteY5" fmla="*/ 6575503 h 6575503"/>
              <a:gd name="connsiteX6" fmla="*/ 0 w 9259229"/>
              <a:gd name="connsiteY6" fmla="*/ 0 h 657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9229" h="6575503">
                <a:moveTo>
                  <a:pt x="0" y="0"/>
                </a:moveTo>
                <a:lnTo>
                  <a:pt x="8725829" y="0"/>
                </a:lnTo>
                <a:lnTo>
                  <a:pt x="9259229" y="533400"/>
                </a:lnTo>
                <a:lnTo>
                  <a:pt x="8725829" y="1066800"/>
                </a:lnTo>
                <a:lnTo>
                  <a:pt x="449765" y="1063083"/>
                </a:lnTo>
                <a:lnTo>
                  <a:pt x="141249" y="65755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22862"/>
            <a:ext cx="1767672" cy="1935138"/>
          </a:xfrm>
          <a:prstGeom prst="rect">
            <a:avLst/>
          </a:prstGeom>
        </p:spPr>
      </p:pic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1219200" y="996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s-MY"/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1219200" y="1454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s-MY"/>
          </a:p>
        </p:txBody>
      </p:sp>
      <p:sp>
        <p:nvSpPr>
          <p:cNvPr id="30" name="Rectangle 29"/>
          <p:cNvSpPr/>
          <p:nvPr/>
        </p:nvSpPr>
        <p:spPr>
          <a:xfrm>
            <a:off x="3249770" y="599637"/>
            <a:ext cx="2804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82880" algn="ctr">
              <a:spcBef>
                <a:spcPts val="600"/>
              </a:spcBef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CONCLUSION</a:t>
            </a:r>
            <a:endParaRPr lang="ms-MY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71600" y="1905000"/>
            <a:ext cx="731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ea typeface="Times New Roman" panose="02020603050405020304" pitchFamily="18" charset="0"/>
              </a:rPr>
              <a:t>Presented are the </a:t>
            </a:r>
            <a:r>
              <a:rPr lang="en-US" b="1" dirty="0" smtClean="0">
                <a:ea typeface="Times New Roman" panose="02020603050405020304" pitchFamily="18" charset="0"/>
              </a:rPr>
              <a:t>problems </a:t>
            </a:r>
            <a:r>
              <a:rPr lang="en-US" b="1" dirty="0">
                <a:ea typeface="Times New Roman" panose="02020603050405020304" pitchFamily="18" charset="0"/>
              </a:rPr>
              <a:t>associated to the lack of </a:t>
            </a:r>
            <a:r>
              <a:rPr lang="en-US" b="1" dirty="0" smtClean="0">
                <a:ea typeface="Times New Roman" panose="02020603050405020304" pitchFamily="18" charset="0"/>
              </a:rPr>
              <a:t>adapting </a:t>
            </a:r>
            <a:r>
              <a:rPr lang="en-US" b="1" dirty="0">
                <a:ea typeface="Times New Roman" panose="02020603050405020304" pitchFamily="18" charset="0"/>
              </a:rPr>
              <a:t>E-Learning in the primary schools and general </a:t>
            </a:r>
            <a:r>
              <a:rPr lang="en-US" b="1" dirty="0" smtClean="0">
                <a:ea typeface="Times New Roman" panose="02020603050405020304" pitchFamily="18" charset="0"/>
              </a:rPr>
              <a:t>schools </a:t>
            </a:r>
            <a:r>
              <a:rPr lang="en-US" b="1" dirty="0">
                <a:ea typeface="Times New Roman" panose="02020603050405020304" pitchFamily="18" charset="0"/>
              </a:rPr>
              <a:t>include, administrative challenges, cultural </a:t>
            </a:r>
            <a:r>
              <a:rPr lang="en-US" b="1" dirty="0" smtClean="0">
                <a:ea typeface="Times New Roman" panose="02020603050405020304" pitchFamily="18" charset="0"/>
              </a:rPr>
              <a:t>institution. </a:t>
            </a:r>
          </a:p>
          <a:p>
            <a:pPr algn="just"/>
            <a:endParaRPr lang="en-US" b="1" dirty="0" smtClean="0">
              <a:ea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ea typeface="Times New Roman" panose="02020603050405020304" pitchFamily="18" charset="0"/>
              </a:rPr>
              <a:t>Lack </a:t>
            </a:r>
            <a:r>
              <a:rPr lang="en-US" b="1" dirty="0">
                <a:ea typeface="Times New Roman" panose="02020603050405020304" pitchFamily="18" charset="0"/>
              </a:rPr>
              <a:t>of </a:t>
            </a:r>
            <a:r>
              <a:rPr lang="en-US" b="1" dirty="0" smtClean="0">
                <a:ea typeface="Times New Roman" panose="02020603050405020304" pitchFamily="18" charset="0"/>
              </a:rPr>
              <a:t>facilities </a:t>
            </a:r>
            <a:r>
              <a:rPr lang="en-US" b="1" dirty="0">
                <a:ea typeface="Times New Roman" panose="02020603050405020304" pitchFamily="18" charset="0"/>
              </a:rPr>
              <a:t>and maintenance culture, technological incapability of handling the software's and </a:t>
            </a:r>
            <a:r>
              <a:rPr lang="en-US" b="1" dirty="0" err="1">
                <a:ea typeface="Times New Roman" panose="02020603050405020304" pitchFamily="18" charset="0"/>
              </a:rPr>
              <a:t>hardwares</a:t>
            </a:r>
            <a:r>
              <a:rPr lang="en-US" b="1" dirty="0">
                <a:ea typeface="Times New Roman" panose="02020603050405020304" pitchFamily="18" charset="0"/>
              </a:rPr>
              <a:t>, ethical challenges such as socio-cultural declination, political affiliation, societal perception and negative judgments about the Internet, willingness of the teachers, inferiority </a:t>
            </a:r>
            <a:r>
              <a:rPr lang="en-US" b="1" dirty="0" smtClean="0">
                <a:ea typeface="Times New Roman" panose="02020603050405020304" pitchFamily="18" charset="0"/>
              </a:rPr>
              <a:t>between </a:t>
            </a:r>
            <a:r>
              <a:rPr lang="en-US" b="1" dirty="0">
                <a:ea typeface="Times New Roman" panose="02020603050405020304" pitchFamily="18" charset="0"/>
              </a:rPr>
              <a:t>the teachers among others. </a:t>
            </a:r>
            <a:endParaRPr lang="ms-MY" b="1" dirty="0"/>
          </a:p>
        </p:txBody>
      </p:sp>
      <p:sp>
        <p:nvSpPr>
          <p:cNvPr id="33" name="Rectangle 32"/>
          <p:cNvSpPr/>
          <p:nvPr/>
        </p:nvSpPr>
        <p:spPr>
          <a:xfrm>
            <a:off x="1295400" y="464820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a typeface="Times New Roman" panose="02020603050405020304" pitchFamily="18" charset="0"/>
              </a:rPr>
              <a:t>The </a:t>
            </a:r>
            <a:r>
              <a:rPr lang="en-US" b="1" dirty="0">
                <a:ea typeface="Times New Roman" panose="02020603050405020304" pitchFamily="18" charset="0"/>
              </a:rPr>
              <a:t>need to research on the effects and devising models that would mitigate the fears and improve the willingness of the people of </a:t>
            </a:r>
            <a:r>
              <a:rPr lang="en-US" b="1" dirty="0" smtClean="0">
                <a:ea typeface="Times New Roman" panose="02020603050405020304" pitchFamily="18" charset="0"/>
              </a:rPr>
              <a:t>Nigeria </a:t>
            </a:r>
            <a:r>
              <a:rPr lang="en-US" b="1" dirty="0">
                <a:ea typeface="Times New Roman" panose="02020603050405020304" pitchFamily="18" charset="0"/>
              </a:rPr>
              <a:t>to allow the inculcation of the e-leaning to their wards is of enormous benefit. </a:t>
            </a:r>
            <a:endParaRPr lang="ms-MY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3657600" y="6324600"/>
            <a:ext cx="2133600" cy="365125"/>
          </a:xfrm>
        </p:spPr>
        <p:txBody>
          <a:bodyPr/>
          <a:lstStyle/>
          <a:p>
            <a:fld id="{8942F71F-6415-4147-8F69-420A2A480182}" type="slidenum">
              <a:rPr lang="en-US" b="1" smtClean="0">
                <a:solidFill>
                  <a:schemeClr val="tx1"/>
                </a:solidFill>
              </a:rPr>
              <a:pPr/>
              <a:t>13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16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 flipH="1">
            <a:off x="22303" y="250903"/>
            <a:ext cx="9259229" cy="1066800"/>
          </a:xfrm>
          <a:prstGeom prst="homePlate">
            <a:avLst/>
          </a:prstGeom>
          <a:solidFill>
            <a:schemeClr val="bg1">
              <a:lumMod val="85000"/>
              <a:alpha val="67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Pentagon 4"/>
          <p:cNvSpPr/>
          <p:nvPr/>
        </p:nvSpPr>
        <p:spPr>
          <a:xfrm flipH="1">
            <a:off x="990600" y="762000"/>
            <a:ext cx="8305799" cy="6084849"/>
          </a:xfrm>
          <a:custGeom>
            <a:avLst/>
            <a:gdLst>
              <a:gd name="connsiteX0" fmla="*/ 0 w 8305799"/>
              <a:gd name="connsiteY0" fmla="*/ 0 h 1066800"/>
              <a:gd name="connsiteX1" fmla="*/ 7772399 w 8305799"/>
              <a:gd name="connsiteY1" fmla="*/ 0 h 1066800"/>
              <a:gd name="connsiteX2" fmla="*/ 8305799 w 8305799"/>
              <a:gd name="connsiteY2" fmla="*/ 533400 h 1066800"/>
              <a:gd name="connsiteX3" fmla="*/ 7772399 w 8305799"/>
              <a:gd name="connsiteY3" fmla="*/ 1066800 h 1066800"/>
              <a:gd name="connsiteX4" fmla="*/ 0 w 8305799"/>
              <a:gd name="connsiteY4" fmla="*/ 1066800 h 1066800"/>
              <a:gd name="connsiteX5" fmla="*/ 0 w 8305799"/>
              <a:gd name="connsiteY5" fmla="*/ 0 h 1066800"/>
              <a:gd name="connsiteX0" fmla="*/ 0 w 8305799"/>
              <a:gd name="connsiteY0" fmla="*/ 0 h 1066800"/>
              <a:gd name="connsiteX1" fmla="*/ 7772399 w 8305799"/>
              <a:gd name="connsiteY1" fmla="*/ 0 h 1066800"/>
              <a:gd name="connsiteX2" fmla="*/ 8305799 w 8305799"/>
              <a:gd name="connsiteY2" fmla="*/ 533400 h 1066800"/>
              <a:gd name="connsiteX3" fmla="*/ 7772399 w 8305799"/>
              <a:gd name="connsiteY3" fmla="*/ 1066800 h 1066800"/>
              <a:gd name="connsiteX4" fmla="*/ 538975 w 8305799"/>
              <a:gd name="connsiteY4" fmla="*/ 1059366 h 1066800"/>
              <a:gd name="connsiteX5" fmla="*/ 0 w 8305799"/>
              <a:gd name="connsiteY5" fmla="*/ 1066800 h 1066800"/>
              <a:gd name="connsiteX6" fmla="*/ 0 w 8305799"/>
              <a:gd name="connsiteY6" fmla="*/ 0 h 1066800"/>
              <a:gd name="connsiteX0" fmla="*/ 0 w 8305799"/>
              <a:gd name="connsiteY0" fmla="*/ 0 h 6084849"/>
              <a:gd name="connsiteX1" fmla="*/ 7772399 w 8305799"/>
              <a:gd name="connsiteY1" fmla="*/ 0 h 6084849"/>
              <a:gd name="connsiteX2" fmla="*/ 8305799 w 8305799"/>
              <a:gd name="connsiteY2" fmla="*/ 533400 h 6084849"/>
              <a:gd name="connsiteX3" fmla="*/ 7772399 w 8305799"/>
              <a:gd name="connsiteY3" fmla="*/ 1066800 h 6084849"/>
              <a:gd name="connsiteX4" fmla="*/ 538975 w 8305799"/>
              <a:gd name="connsiteY4" fmla="*/ 1059366 h 6084849"/>
              <a:gd name="connsiteX5" fmla="*/ 141249 w 8305799"/>
              <a:gd name="connsiteY5" fmla="*/ 6084849 h 6084849"/>
              <a:gd name="connsiteX6" fmla="*/ 0 w 8305799"/>
              <a:gd name="connsiteY6" fmla="*/ 0 h 608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5799" h="6084849">
                <a:moveTo>
                  <a:pt x="0" y="0"/>
                </a:moveTo>
                <a:lnTo>
                  <a:pt x="7772399" y="0"/>
                </a:lnTo>
                <a:lnTo>
                  <a:pt x="8305799" y="533400"/>
                </a:lnTo>
                <a:lnTo>
                  <a:pt x="7772399" y="1066800"/>
                </a:lnTo>
                <a:lnTo>
                  <a:pt x="538975" y="1059366"/>
                </a:lnTo>
                <a:lnTo>
                  <a:pt x="141249" y="60848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5"/>
          <p:cNvSpPr/>
          <p:nvPr/>
        </p:nvSpPr>
        <p:spPr>
          <a:xfrm flipH="1">
            <a:off x="37170" y="152400"/>
            <a:ext cx="9259229" cy="6575503"/>
          </a:xfrm>
          <a:custGeom>
            <a:avLst/>
            <a:gdLst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0 w 9259229"/>
              <a:gd name="connsiteY4" fmla="*/ 1066800 h 1066800"/>
              <a:gd name="connsiteX5" fmla="*/ 0 w 9259229"/>
              <a:gd name="connsiteY5" fmla="*/ 0 h 1066800"/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449765 w 9259229"/>
              <a:gd name="connsiteY4" fmla="*/ 1063083 h 1066800"/>
              <a:gd name="connsiteX5" fmla="*/ 0 w 9259229"/>
              <a:gd name="connsiteY5" fmla="*/ 1066800 h 1066800"/>
              <a:gd name="connsiteX6" fmla="*/ 0 w 9259229"/>
              <a:gd name="connsiteY6" fmla="*/ 0 h 1066800"/>
              <a:gd name="connsiteX0" fmla="*/ 7434 w 9266663"/>
              <a:gd name="connsiteY0" fmla="*/ 0 h 6538332"/>
              <a:gd name="connsiteX1" fmla="*/ 8733263 w 9266663"/>
              <a:gd name="connsiteY1" fmla="*/ 0 h 6538332"/>
              <a:gd name="connsiteX2" fmla="*/ 9266663 w 9266663"/>
              <a:gd name="connsiteY2" fmla="*/ 533400 h 6538332"/>
              <a:gd name="connsiteX3" fmla="*/ 8733263 w 9266663"/>
              <a:gd name="connsiteY3" fmla="*/ 1066800 h 6538332"/>
              <a:gd name="connsiteX4" fmla="*/ 457199 w 9266663"/>
              <a:gd name="connsiteY4" fmla="*/ 1063083 h 6538332"/>
              <a:gd name="connsiteX5" fmla="*/ 0 w 9266663"/>
              <a:gd name="connsiteY5" fmla="*/ 6538332 h 6538332"/>
              <a:gd name="connsiteX6" fmla="*/ 7434 w 9266663"/>
              <a:gd name="connsiteY6" fmla="*/ 0 h 6538332"/>
              <a:gd name="connsiteX0" fmla="*/ 0 w 9259229"/>
              <a:gd name="connsiteY0" fmla="*/ 0 h 6568069"/>
              <a:gd name="connsiteX1" fmla="*/ 8725829 w 9259229"/>
              <a:gd name="connsiteY1" fmla="*/ 0 h 6568069"/>
              <a:gd name="connsiteX2" fmla="*/ 9259229 w 9259229"/>
              <a:gd name="connsiteY2" fmla="*/ 533400 h 6568069"/>
              <a:gd name="connsiteX3" fmla="*/ 8725829 w 9259229"/>
              <a:gd name="connsiteY3" fmla="*/ 1066800 h 6568069"/>
              <a:gd name="connsiteX4" fmla="*/ 449765 w 9259229"/>
              <a:gd name="connsiteY4" fmla="*/ 1063083 h 6568069"/>
              <a:gd name="connsiteX5" fmla="*/ 170985 w 9259229"/>
              <a:gd name="connsiteY5" fmla="*/ 6568069 h 6568069"/>
              <a:gd name="connsiteX6" fmla="*/ 0 w 9259229"/>
              <a:gd name="connsiteY6" fmla="*/ 0 h 6568069"/>
              <a:gd name="connsiteX0" fmla="*/ 0 w 9259229"/>
              <a:gd name="connsiteY0" fmla="*/ 0 h 6575503"/>
              <a:gd name="connsiteX1" fmla="*/ 8725829 w 9259229"/>
              <a:gd name="connsiteY1" fmla="*/ 0 h 6575503"/>
              <a:gd name="connsiteX2" fmla="*/ 9259229 w 9259229"/>
              <a:gd name="connsiteY2" fmla="*/ 533400 h 6575503"/>
              <a:gd name="connsiteX3" fmla="*/ 8725829 w 9259229"/>
              <a:gd name="connsiteY3" fmla="*/ 1066800 h 6575503"/>
              <a:gd name="connsiteX4" fmla="*/ 449765 w 9259229"/>
              <a:gd name="connsiteY4" fmla="*/ 1063083 h 6575503"/>
              <a:gd name="connsiteX5" fmla="*/ 141249 w 9259229"/>
              <a:gd name="connsiteY5" fmla="*/ 6575503 h 6575503"/>
              <a:gd name="connsiteX6" fmla="*/ 0 w 9259229"/>
              <a:gd name="connsiteY6" fmla="*/ 0 h 657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9229" h="6575503">
                <a:moveTo>
                  <a:pt x="0" y="0"/>
                </a:moveTo>
                <a:lnTo>
                  <a:pt x="8725829" y="0"/>
                </a:lnTo>
                <a:lnTo>
                  <a:pt x="9259229" y="533400"/>
                </a:lnTo>
                <a:lnTo>
                  <a:pt x="8725829" y="1066800"/>
                </a:lnTo>
                <a:lnTo>
                  <a:pt x="449765" y="1063083"/>
                </a:lnTo>
                <a:lnTo>
                  <a:pt x="141249" y="65755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1"/>
            <a:ext cx="77724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Appreciation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3200400"/>
            <a:ext cx="2296096" cy="2590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905000"/>
            <a:ext cx="4800600" cy="4800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95600" y="1295400"/>
            <a:ext cx="4308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THANK YOU FOR LISTENING</a:t>
            </a:r>
            <a:endParaRPr lang="en-US" sz="2800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343400" y="6400800"/>
            <a:ext cx="2133600" cy="365125"/>
          </a:xfrm>
        </p:spPr>
        <p:txBody>
          <a:bodyPr/>
          <a:lstStyle/>
          <a:p>
            <a:fld id="{8942F71F-6415-4147-8F69-420A2A480182}" type="slidenum">
              <a:rPr lang="en-US" b="1" smtClean="0">
                <a:solidFill>
                  <a:schemeClr val="tx1"/>
                </a:solidFill>
              </a:rPr>
              <a:pPr/>
              <a:t>14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56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48924"/>
            <a:ext cx="4059667" cy="4513876"/>
          </a:xfrm>
          <a:prstGeom prst="rect">
            <a:avLst/>
          </a:prstGeom>
        </p:spPr>
      </p:pic>
      <p:sp>
        <p:nvSpPr>
          <p:cNvPr id="15" name="Pentagon 14"/>
          <p:cNvSpPr/>
          <p:nvPr/>
        </p:nvSpPr>
        <p:spPr>
          <a:xfrm flipH="1">
            <a:off x="22303" y="250903"/>
            <a:ext cx="9259229" cy="1066800"/>
          </a:xfrm>
          <a:prstGeom prst="homePlate">
            <a:avLst/>
          </a:prstGeom>
          <a:solidFill>
            <a:schemeClr val="bg1">
              <a:lumMod val="85000"/>
              <a:alpha val="67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Pentagon 4"/>
          <p:cNvSpPr/>
          <p:nvPr/>
        </p:nvSpPr>
        <p:spPr>
          <a:xfrm flipH="1">
            <a:off x="990600" y="762000"/>
            <a:ext cx="8305799" cy="6084849"/>
          </a:xfrm>
          <a:custGeom>
            <a:avLst/>
            <a:gdLst>
              <a:gd name="connsiteX0" fmla="*/ 0 w 8305799"/>
              <a:gd name="connsiteY0" fmla="*/ 0 h 1066800"/>
              <a:gd name="connsiteX1" fmla="*/ 7772399 w 8305799"/>
              <a:gd name="connsiteY1" fmla="*/ 0 h 1066800"/>
              <a:gd name="connsiteX2" fmla="*/ 8305799 w 8305799"/>
              <a:gd name="connsiteY2" fmla="*/ 533400 h 1066800"/>
              <a:gd name="connsiteX3" fmla="*/ 7772399 w 8305799"/>
              <a:gd name="connsiteY3" fmla="*/ 1066800 h 1066800"/>
              <a:gd name="connsiteX4" fmla="*/ 0 w 8305799"/>
              <a:gd name="connsiteY4" fmla="*/ 1066800 h 1066800"/>
              <a:gd name="connsiteX5" fmla="*/ 0 w 8305799"/>
              <a:gd name="connsiteY5" fmla="*/ 0 h 1066800"/>
              <a:gd name="connsiteX0" fmla="*/ 0 w 8305799"/>
              <a:gd name="connsiteY0" fmla="*/ 0 h 1066800"/>
              <a:gd name="connsiteX1" fmla="*/ 7772399 w 8305799"/>
              <a:gd name="connsiteY1" fmla="*/ 0 h 1066800"/>
              <a:gd name="connsiteX2" fmla="*/ 8305799 w 8305799"/>
              <a:gd name="connsiteY2" fmla="*/ 533400 h 1066800"/>
              <a:gd name="connsiteX3" fmla="*/ 7772399 w 8305799"/>
              <a:gd name="connsiteY3" fmla="*/ 1066800 h 1066800"/>
              <a:gd name="connsiteX4" fmla="*/ 538975 w 8305799"/>
              <a:gd name="connsiteY4" fmla="*/ 1059366 h 1066800"/>
              <a:gd name="connsiteX5" fmla="*/ 0 w 8305799"/>
              <a:gd name="connsiteY5" fmla="*/ 1066800 h 1066800"/>
              <a:gd name="connsiteX6" fmla="*/ 0 w 8305799"/>
              <a:gd name="connsiteY6" fmla="*/ 0 h 1066800"/>
              <a:gd name="connsiteX0" fmla="*/ 0 w 8305799"/>
              <a:gd name="connsiteY0" fmla="*/ 0 h 6084849"/>
              <a:gd name="connsiteX1" fmla="*/ 7772399 w 8305799"/>
              <a:gd name="connsiteY1" fmla="*/ 0 h 6084849"/>
              <a:gd name="connsiteX2" fmla="*/ 8305799 w 8305799"/>
              <a:gd name="connsiteY2" fmla="*/ 533400 h 6084849"/>
              <a:gd name="connsiteX3" fmla="*/ 7772399 w 8305799"/>
              <a:gd name="connsiteY3" fmla="*/ 1066800 h 6084849"/>
              <a:gd name="connsiteX4" fmla="*/ 538975 w 8305799"/>
              <a:gd name="connsiteY4" fmla="*/ 1059366 h 6084849"/>
              <a:gd name="connsiteX5" fmla="*/ 141249 w 8305799"/>
              <a:gd name="connsiteY5" fmla="*/ 6084849 h 6084849"/>
              <a:gd name="connsiteX6" fmla="*/ 0 w 8305799"/>
              <a:gd name="connsiteY6" fmla="*/ 0 h 608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5799" h="6084849">
                <a:moveTo>
                  <a:pt x="0" y="0"/>
                </a:moveTo>
                <a:lnTo>
                  <a:pt x="7772399" y="0"/>
                </a:lnTo>
                <a:lnTo>
                  <a:pt x="8305799" y="533400"/>
                </a:lnTo>
                <a:lnTo>
                  <a:pt x="7772399" y="1066800"/>
                </a:lnTo>
                <a:lnTo>
                  <a:pt x="538975" y="1059366"/>
                </a:lnTo>
                <a:lnTo>
                  <a:pt x="141249" y="60848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flipH="1">
            <a:off x="0" y="282497"/>
            <a:ext cx="9259229" cy="6575503"/>
          </a:xfrm>
          <a:custGeom>
            <a:avLst/>
            <a:gdLst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0 w 9259229"/>
              <a:gd name="connsiteY4" fmla="*/ 1066800 h 1066800"/>
              <a:gd name="connsiteX5" fmla="*/ 0 w 9259229"/>
              <a:gd name="connsiteY5" fmla="*/ 0 h 1066800"/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449765 w 9259229"/>
              <a:gd name="connsiteY4" fmla="*/ 1063083 h 1066800"/>
              <a:gd name="connsiteX5" fmla="*/ 0 w 9259229"/>
              <a:gd name="connsiteY5" fmla="*/ 1066800 h 1066800"/>
              <a:gd name="connsiteX6" fmla="*/ 0 w 9259229"/>
              <a:gd name="connsiteY6" fmla="*/ 0 h 1066800"/>
              <a:gd name="connsiteX0" fmla="*/ 7434 w 9266663"/>
              <a:gd name="connsiteY0" fmla="*/ 0 h 6538332"/>
              <a:gd name="connsiteX1" fmla="*/ 8733263 w 9266663"/>
              <a:gd name="connsiteY1" fmla="*/ 0 h 6538332"/>
              <a:gd name="connsiteX2" fmla="*/ 9266663 w 9266663"/>
              <a:gd name="connsiteY2" fmla="*/ 533400 h 6538332"/>
              <a:gd name="connsiteX3" fmla="*/ 8733263 w 9266663"/>
              <a:gd name="connsiteY3" fmla="*/ 1066800 h 6538332"/>
              <a:gd name="connsiteX4" fmla="*/ 457199 w 9266663"/>
              <a:gd name="connsiteY4" fmla="*/ 1063083 h 6538332"/>
              <a:gd name="connsiteX5" fmla="*/ 0 w 9266663"/>
              <a:gd name="connsiteY5" fmla="*/ 6538332 h 6538332"/>
              <a:gd name="connsiteX6" fmla="*/ 7434 w 9266663"/>
              <a:gd name="connsiteY6" fmla="*/ 0 h 6538332"/>
              <a:gd name="connsiteX0" fmla="*/ 0 w 9259229"/>
              <a:gd name="connsiteY0" fmla="*/ 0 h 6568069"/>
              <a:gd name="connsiteX1" fmla="*/ 8725829 w 9259229"/>
              <a:gd name="connsiteY1" fmla="*/ 0 h 6568069"/>
              <a:gd name="connsiteX2" fmla="*/ 9259229 w 9259229"/>
              <a:gd name="connsiteY2" fmla="*/ 533400 h 6568069"/>
              <a:gd name="connsiteX3" fmla="*/ 8725829 w 9259229"/>
              <a:gd name="connsiteY3" fmla="*/ 1066800 h 6568069"/>
              <a:gd name="connsiteX4" fmla="*/ 449765 w 9259229"/>
              <a:gd name="connsiteY4" fmla="*/ 1063083 h 6568069"/>
              <a:gd name="connsiteX5" fmla="*/ 170985 w 9259229"/>
              <a:gd name="connsiteY5" fmla="*/ 6568069 h 6568069"/>
              <a:gd name="connsiteX6" fmla="*/ 0 w 9259229"/>
              <a:gd name="connsiteY6" fmla="*/ 0 h 6568069"/>
              <a:gd name="connsiteX0" fmla="*/ 0 w 9259229"/>
              <a:gd name="connsiteY0" fmla="*/ 0 h 6575503"/>
              <a:gd name="connsiteX1" fmla="*/ 8725829 w 9259229"/>
              <a:gd name="connsiteY1" fmla="*/ 0 h 6575503"/>
              <a:gd name="connsiteX2" fmla="*/ 9259229 w 9259229"/>
              <a:gd name="connsiteY2" fmla="*/ 533400 h 6575503"/>
              <a:gd name="connsiteX3" fmla="*/ 8725829 w 9259229"/>
              <a:gd name="connsiteY3" fmla="*/ 1066800 h 6575503"/>
              <a:gd name="connsiteX4" fmla="*/ 449765 w 9259229"/>
              <a:gd name="connsiteY4" fmla="*/ 1063083 h 6575503"/>
              <a:gd name="connsiteX5" fmla="*/ 141249 w 9259229"/>
              <a:gd name="connsiteY5" fmla="*/ 6575503 h 6575503"/>
              <a:gd name="connsiteX6" fmla="*/ 0 w 9259229"/>
              <a:gd name="connsiteY6" fmla="*/ 0 h 657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9229" h="6575503">
                <a:moveTo>
                  <a:pt x="0" y="0"/>
                </a:moveTo>
                <a:lnTo>
                  <a:pt x="8725829" y="0"/>
                </a:lnTo>
                <a:lnTo>
                  <a:pt x="9259229" y="533400"/>
                </a:lnTo>
                <a:lnTo>
                  <a:pt x="8725829" y="1066800"/>
                </a:lnTo>
                <a:lnTo>
                  <a:pt x="449765" y="1063083"/>
                </a:lnTo>
                <a:lnTo>
                  <a:pt x="141249" y="65755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1"/>
            <a:ext cx="7772400" cy="10668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PRESENTATION  OUTLINE</a:t>
            </a:r>
            <a:endParaRPr lang="en-US" sz="2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2439" y="2438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 &amp; Motivation</a:t>
            </a:r>
          </a:p>
          <a:p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743200" y="2386361"/>
            <a:ext cx="457200" cy="496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2667000" y="3352800"/>
            <a:ext cx="457200" cy="496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0" y="3352800"/>
            <a:ext cx="5205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Factors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Affecting E-learning In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Developing Countries</a:t>
            </a: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667000" y="4648200"/>
            <a:ext cx="457200" cy="496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124200" y="4724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Factors Affecting E-learning With Extended Relationships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2800" y="5562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  <a:endParaRPr lang="ms-MY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2667000" y="5523570"/>
            <a:ext cx="457200" cy="496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18" name="Picture 17" descr="bigstock-bee-isolated-on-the-white-303169611-1024x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01961">
            <a:off x="408132" y="3099455"/>
            <a:ext cx="1549991" cy="146825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" name="Right Arrow 19"/>
          <p:cNvSpPr/>
          <p:nvPr/>
        </p:nvSpPr>
        <p:spPr>
          <a:xfrm>
            <a:off x="2667000" y="4038600"/>
            <a:ext cx="457200" cy="496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0" y="4038600"/>
            <a:ext cx="520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Motivation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2971800" y="6324600"/>
            <a:ext cx="2133600" cy="365125"/>
          </a:xfrm>
        </p:spPr>
        <p:txBody>
          <a:bodyPr/>
          <a:lstStyle/>
          <a:p>
            <a:fld id="{8942F71F-6415-4147-8F69-420A2A480182}" type="slidenum">
              <a:rPr lang="en-US" b="1" smtClean="0">
                <a:solidFill>
                  <a:schemeClr val="tx1"/>
                </a:solidFill>
              </a:rPr>
              <a:pPr/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3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9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 animBg="1"/>
      <p:bldP spid="23" grpId="0" animBg="1"/>
      <p:bldP spid="24" grpId="0"/>
      <p:bldP spid="27" grpId="0" animBg="1"/>
      <p:bldP spid="28" grpId="0"/>
      <p:bldP spid="30" grpId="0"/>
      <p:bldP spid="31" grpId="0" animBg="1"/>
      <p:bldP spid="20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 flipH="1">
            <a:off x="22303" y="250903"/>
            <a:ext cx="9259229" cy="1066800"/>
          </a:xfrm>
          <a:prstGeom prst="homePlate">
            <a:avLst/>
          </a:prstGeom>
          <a:solidFill>
            <a:schemeClr val="bg1">
              <a:lumMod val="85000"/>
              <a:alpha val="67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Pentagon 4"/>
          <p:cNvSpPr/>
          <p:nvPr/>
        </p:nvSpPr>
        <p:spPr>
          <a:xfrm flipH="1">
            <a:off x="990600" y="762000"/>
            <a:ext cx="8305799" cy="6084849"/>
          </a:xfrm>
          <a:custGeom>
            <a:avLst/>
            <a:gdLst>
              <a:gd name="connsiteX0" fmla="*/ 0 w 8305799"/>
              <a:gd name="connsiteY0" fmla="*/ 0 h 1066800"/>
              <a:gd name="connsiteX1" fmla="*/ 7772399 w 8305799"/>
              <a:gd name="connsiteY1" fmla="*/ 0 h 1066800"/>
              <a:gd name="connsiteX2" fmla="*/ 8305799 w 8305799"/>
              <a:gd name="connsiteY2" fmla="*/ 533400 h 1066800"/>
              <a:gd name="connsiteX3" fmla="*/ 7772399 w 8305799"/>
              <a:gd name="connsiteY3" fmla="*/ 1066800 h 1066800"/>
              <a:gd name="connsiteX4" fmla="*/ 0 w 8305799"/>
              <a:gd name="connsiteY4" fmla="*/ 1066800 h 1066800"/>
              <a:gd name="connsiteX5" fmla="*/ 0 w 8305799"/>
              <a:gd name="connsiteY5" fmla="*/ 0 h 1066800"/>
              <a:gd name="connsiteX0" fmla="*/ 0 w 8305799"/>
              <a:gd name="connsiteY0" fmla="*/ 0 h 1066800"/>
              <a:gd name="connsiteX1" fmla="*/ 7772399 w 8305799"/>
              <a:gd name="connsiteY1" fmla="*/ 0 h 1066800"/>
              <a:gd name="connsiteX2" fmla="*/ 8305799 w 8305799"/>
              <a:gd name="connsiteY2" fmla="*/ 533400 h 1066800"/>
              <a:gd name="connsiteX3" fmla="*/ 7772399 w 8305799"/>
              <a:gd name="connsiteY3" fmla="*/ 1066800 h 1066800"/>
              <a:gd name="connsiteX4" fmla="*/ 538975 w 8305799"/>
              <a:gd name="connsiteY4" fmla="*/ 1059366 h 1066800"/>
              <a:gd name="connsiteX5" fmla="*/ 0 w 8305799"/>
              <a:gd name="connsiteY5" fmla="*/ 1066800 h 1066800"/>
              <a:gd name="connsiteX6" fmla="*/ 0 w 8305799"/>
              <a:gd name="connsiteY6" fmla="*/ 0 h 1066800"/>
              <a:gd name="connsiteX0" fmla="*/ 0 w 8305799"/>
              <a:gd name="connsiteY0" fmla="*/ 0 h 6084849"/>
              <a:gd name="connsiteX1" fmla="*/ 7772399 w 8305799"/>
              <a:gd name="connsiteY1" fmla="*/ 0 h 6084849"/>
              <a:gd name="connsiteX2" fmla="*/ 8305799 w 8305799"/>
              <a:gd name="connsiteY2" fmla="*/ 533400 h 6084849"/>
              <a:gd name="connsiteX3" fmla="*/ 7772399 w 8305799"/>
              <a:gd name="connsiteY3" fmla="*/ 1066800 h 6084849"/>
              <a:gd name="connsiteX4" fmla="*/ 538975 w 8305799"/>
              <a:gd name="connsiteY4" fmla="*/ 1059366 h 6084849"/>
              <a:gd name="connsiteX5" fmla="*/ 141249 w 8305799"/>
              <a:gd name="connsiteY5" fmla="*/ 6084849 h 6084849"/>
              <a:gd name="connsiteX6" fmla="*/ 0 w 8305799"/>
              <a:gd name="connsiteY6" fmla="*/ 0 h 608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5799" h="6084849">
                <a:moveTo>
                  <a:pt x="0" y="0"/>
                </a:moveTo>
                <a:lnTo>
                  <a:pt x="7772399" y="0"/>
                </a:lnTo>
                <a:lnTo>
                  <a:pt x="8305799" y="533400"/>
                </a:lnTo>
                <a:lnTo>
                  <a:pt x="7772399" y="1066800"/>
                </a:lnTo>
                <a:lnTo>
                  <a:pt x="538975" y="1059366"/>
                </a:lnTo>
                <a:lnTo>
                  <a:pt x="141249" y="60848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flipH="1">
            <a:off x="113371" y="282497"/>
            <a:ext cx="9259229" cy="6575503"/>
          </a:xfrm>
          <a:custGeom>
            <a:avLst/>
            <a:gdLst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0 w 9259229"/>
              <a:gd name="connsiteY4" fmla="*/ 1066800 h 1066800"/>
              <a:gd name="connsiteX5" fmla="*/ 0 w 9259229"/>
              <a:gd name="connsiteY5" fmla="*/ 0 h 1066800"/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449765 w 9259229"/>
              <a:gd name="connsiteY4" fmla="*/ 1063083 h 1066800"/>
              <a:gd name="connsiteX5" fmla="*/ 0 w 9259229"/>
              <a:gd name="connsiteY5" fmla="*/ 1066800 h 1066800"/>
              <a:gd name="connsiteX6" fmla="*/ 0 w 9259229"/>
              <a:gd name="connsiteY6" fmla="*/ 0 h 1066800"/>
              <a:gd name="connsiteX0" fmla="*/ 7434 w 9266663"/>
              <a:gd name="connsiteY0" fmla="*/ 0 h 6538332"/>
              <a:gd name="connsiteX1" fmla="*/ 8733263 w 9266663"/>
              <a:gd name="connsiteY1" fmla="*/ 0 h 6538332"/>
              <a:gd name="connsiteX2" fmla="*/ 9266663 w 9266663"/>
              <a:gd name="connsiteY2" fmla="*/ 533400 h 6538332"/>
              <a:gd name="connsiteX3" fmla="*/ 8733263 w 9266663"/>
              <a:gd name="connsiteY3" fmla="*/ 1066800 h 6538332"/>
              <a:gd name="connsiteX4" fmla="*/ 457199 w 9266663"/>
              <a:gd name="connsiteY4" fmla="*/ 1063083 h 6538332"/>
              <a:gd name="connsiteX5" fmla="*/ 0 w 9266663"/>
              <a:gd name="connsiteY5" fmla="*/ 6538332 h 6538332"/>
              <a:gd name="connsiteX6" fmla="*/ 7434 w 9266663"/>
              <a:gd name="connsiteY6" fmla="*/ 0 h 6538332"/>
              <a:gd name="connsiteX0" fmla="*/ 0 w 9259229"/>
              <a:gd name="connsiteY0" fmla="*/ 0 h 6568069"/>
              <a:gd name="connsiteX1" fmla="*/ 8725829 w 9259229"/>
              <a:gd name="connsiteY1" fmla="*/ 0 h 6568069"/>
              <a:gd name="connsiteX2" fmla="*/ 9259229 w 9259229"/>
              <a:gd name="connsiteY2" fmla="*/ 533400 h 6568069"/>
              <a:gd name="connsiteX3" fmla="*/ 8725829 w 9259229"/>
              <a:gd name="connsiteY3" fmla="*/ 1066800 h 6568069"/>
              <a:gd name="connsiteX4" fmla="*/ 449765 w 9259229"/>
              <a:gd name="connsiteY4" fmla="*/ 1063083 h 6568069"/>
              <a:gd name="connsiteX5" fmla="*/ 170985 w 9259229"/>
              <a:gd name="connsiteY5" fmla="*/ 6568069 h 6568069"/>
              <a:gd name="connsiteX6" fmla="*/ 0 w 9259229"/>
              <a:gd name="connsiteY6" fmla="*/ 0 h 6568069"/>
              <a:gd name="connsiteX0" fmla="*/ 0 w 9259229"/>
              <a:gd name="connsiteY0" fmla="*/ 0 h 6575503"/>
              <a:gd name="connsiteX1" fmla="*/ 8725829 w 9259229"/>
              <a:gd name="connsiteY1" fmla="*/ 0 h 6575503"/>
              <a:gd name="connsiteX2" fmla="*/ 9259229 w 9259229"/>
              <a:gd name="connsiteY2" fmla="*/ 533400 h 6575503"/>
              <a:gd name="connsiteX3" fmla="*/ 8725829 w 9259229"/>
              <a:gd name="connsiteY3" fmla="*/ 1066800 h 6575503"/>
              <a:gd name="connsiteX4" fmla="*/ 449765 w 9259229"/>
              <a:gd name="connsiteY4" fmla="*/ 1063083 h 6575503"/>
              <a:gd name="connsiteX5" fmla="*/ 141249 w 9259229"/>
              <a:gd name="connsiteY5" fmla="*/ 6575503 h 6575503"/>
              <a:gd name="connsiteX6" fmla="*/ 0 w 9259229"/>
              <a:gd name="connsiteY6" fmla="*/ 0 h 657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9229" h="6575503">
                <a:moveTo>
                  <a:pt x="0" y="0"/>
                </a:moveTo>
                <a:lnTo>
                  <a:pt x="8725829" y="0"/>
                </a:lnTo>
                <a:lnTo>
                  <a:pt x="9259229" y="533400"/>
                </a:lnTo>
                <a:lnTo>
                  <a:pt x="8725829" y="1066800"/>
                </a:lnTo>
                <a:lnTo>
                  <a:pt x="449765" y="1063083"/>
                </a:lnTo>
                <a:lnTo>
                  <a:pt x="141249" y="65755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1"/>
            <a:ext cx="7772400" cy="10668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INTRODUCTION</a:t>
            </a:r>
            <a:endParaRPr lang="en-US" sz="2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09600" y="4343400"/>
            <a:ext cx="3334944" cy="2286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V="1">
            <a:off x="-240700" y="4327774"/>
            <a:ext cx="2542326" cy="38452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219200" y="1958876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Learning (e-Learning) as widely called has been one of the most important form of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actualization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recent decades. The old conventional form of learning has been slightly reduced due to the high emergence of technological relationship enslaving the world. E-Learning is usually termed as the way, form and manner of knowledge acquiring and sharing using the Internet, devices and electronic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installations.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876800"/>
            <a:ext cx="1499288" cy="9906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3276600" y="6492875"/>
            <a:ext cx="2133600" cy="365125"/>
          </a:xfrm>
        </p:spPr>
        <p:txBody>
          <a:bodyPr/>
          <a:lstStyle/>
          <a:p>
            <a:fld id="{8942F71F-6415-4147-8F69-420A2A480182}" type="slidenum">
              <a:rPr lang="en-US" b="1" smtClean="0">
                <a:solidFill>
                  <a:schemeClr val="tx1"/>
                </a:solidFill>
              </a:rPr>
              <a:pPr/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3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lh6.ggpht.com/_YjQRbm0VL9I/TWCCAysqZLI/AAAAAAAAAmE/UYgfNg1vzLo/image_thumb%5B14%5D.png?imgmax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62000"/>
            <a:ext cx="4572000" cy="2024742"/>
          </a:xfrm>
          <a:prstGeom prst="rect">
            <a:avLst/>
          </a:prstGeom>
          <a:noFill/>
        </p:spPr>
      </p:pic>
      <p:sp>
        <p:nvSpPr>
          <p:cNvPr id="6" name="Pentagon 5"/>
          <p:cNvSpPr/>
          <p:nvPr/>
        </p:nvSpPr>
        <p:spPr>
          <a:xfrm flipH="1">
            <a:off x="113371" y="-22303"/>
            <a:ext cx="9259229" cy="6575503"/>
          </a:xfrm>
          <a:custGeom>
            <a:avLst/>
            <a:gdLst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0 w 9259229"/>
              <a:gd name="connsiteY4" fmla="*/ 1066800 h 1066800"/>
              <a:gd name="connsiteX5" fmla="*/ 0 w 9259229"/>
              <a:gd name="connsiteY5" fmla="*/ 0 h 1066800"/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449765 w 9259229"/>
              <a:gd name="connsiteY4" fmla="*/ 1063083 h 1066800"/>
              <a:gd name="connsiteX5" fmla="*/ 0 w 9259229"/>
              <a:gd name="connsiteY5" fmla="*/ 1066800 h 1066800"/>
              <a:gd name="connsiteX6" fmla="*/ 0 w 9259229"/>
              <a:gd name="connsiteY6" fmla="*/ 0 h 1066800"/>
              <a:gd name="connsiteX0" fmla="*/ 7434 w 9266663"/>
              <a:gd name="connsiteY0" fmla="*/ 0 h 6538332"/>
              <a:gd name="connsiteX1" fmla="*/ 8733263 w 9266663"/>
              <a:gd name="connsiteY1" fmla="*/ 0 h 6538332"/>
              <a:gd name="connsiteX2" fmla="*/ 9266663 w 9266663"/>
              <a:gd name="connsiteY2" fmla="*/ 533400 h 6538332"/>
              <a:gd name="connsiteX3" fmla="*/ 8733263 w 9266663"/>
              <a:gd name="connsiteY3" fmla="*/ 1066800 h 6538332"/>
              <a:gd name="connsiteX4" fmla="*/ 457199 w 9266663"/>
              <a:gd name="connsiteY4" fmla="*/ 1063083 h 6538332"/>
              <a:gd name="connsiteX5" fmla="*/ 0 w 9266663"/>
              <a:gd name="connsiteY5" fmla="*/ 6538332 h 6538332"/>
              <a:gd name="connsiteX6" fmla="*/ 7434 w 9266663"/>
              <a:gd name="connsiteY6" fmla="*/ 0 h 6538332"/>
              <a:gd name="connsiteX0" fmla="*/ 0 w 9259229"/>
              <a:gd name="connsiteY0" fmla="*/ 0 h 6568069"/>
              <a:gd name="connsiteX1" fmla="*/ 8725829 w 9259229"/>
              <a:gd name="connsiteY1" fmla="*/ 0 h 6568069"/>
              <a:gd name="connsiteX2" fmla="*/ 9259229 w 9259229"/>
              <a:gd name="connsiteY2" fmla="*/ 533400 h 6568069"/>
              <a:gd name="connsiteX3" fmla="*/ 8725829 w 9259229"/>
              <a:gd name="connsiteY3" fmla="*/ 1066800 h 6568069"/>
              <a:gd name="connsiteX4" fmla="*/ 449765 w 9259229"/>
              <a:gd name="connsiteY4" fmla="*/ 1063083 h 6568069"/>
              <a:gd name="connsiteX5" fmla="*/ 170985 w 9259229"/>
              <a:gd name="connsiteY5" fmla="*/ 6568069 h 6568069"/>
              <a:gd name="connsiteX6" fmla="*/ 0 w 9259229"/>
              <a:gd name="connsiteY6" fmla="*/ 0 h 6568069"/>
              <a:gd name="connsiteX0" fmla="*/ 0 w 9259229"/>
              <a:gd name="connsiteY0" fmla="*/ 0 h 6575503"/>
              <a:gd name="connsiteX1" fmla="*/ 8725829 w 9259229"/>
              <a:gd name="connsiteY1" fmla="*/ 0 h 6575503"/>
              <a:gd name="connsiteX2" fmla="*/ 9259229 w 9259229"/>
              <a:gd name="connsiteY2" fmla="*/ 533400 h 6575503"/>
              <a:gd name="connsiteX3" fmla="*/ 8725829 w 9259229"/>
              <a:gd name="connsiteY3" fmla="*/ 1066800 h 6575503"/>
              <a:gd name="connsiteX4" fmla="*/ 449765 w 9259229"/>
              <a:gd name="connsiteY4" fmla="*/ 1063083 h 6575503"/>
              <a:gd name="connsiteX5" fmla="*/ 141249 w 9259229"/>
              <a:gd name="connsiteY5" fmla="*/ 6575503 h 6575503"/>
              <a:gd name="connsiteX6" fmla="*/ 0 w 9259229"/>
              <a:gd name="connsiteY6" fmla="*/ 0 h 657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9229" h="6575503">
                <a:moveTo>
                  <a:pt x="0" y="0"/>
                </a:moveTo>
                <a:lnTo>
                  <a:pt x="8725829" y="0"/>
                </a:lnTo>
                <a:lnTo>
                  <a:pt x="9259229" y="533400"/>
                </a:lnTo>
                <a:lnTo>
                  <a:pt x="8725829" y="1066800"/>
                </a:lnTo>
                <a:lnTo>
                  <a:pt x="449765" y="1063083"/>
                </a:lnTo>
                <a:lnTo>
                  <a:pt x="141249" y="65755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0668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MOTIVATION</a:t>
            </a:r>
            <a:endParaRPr lang="en-US" sz="2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28800" y="2819400"/>
            <a:ext cx="670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E-Learning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are based on the application domain, learning methods, specialization and processes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. </a:t>
            </a:r>
          </a:p>
          <a:p>
            <a:pPr algn="just">
              <a:buFont typeface="Wingdings" pitchFamily="2" charset="2"/>
              <a:buChar char="q"/>
            </a:pP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E-Learning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as the means of learning that is enabled in a way ahead of the conventional board and chalk as electronically. 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 algn="just">
              <a:buFont typeface="Wingdings" pitchFamily="2" charset="2"/>
              <a:buChar char="q"/>
            </a:pP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European Commission suggested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that the use and reuse of multimedia driven approach and the Internet to increase the fundamental quality of accessing facilities, services in close or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geo-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locational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distances is referred to as E-Learning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.</a:t>
            </a:r>
            <a:endParaRPr lang="ms-MY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1" y="5257800"/>
            <a:ext cx="1439180" cy="160020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3200400" y="6477000"/>
            <a:ext cx="2133600" cy="365125"/>
          </a:xfrm>
        </p:spPr>
        <p:txBody>
          <a:bodyPr/>
          <a:lstStyle/>
          <a:p>
            <a:fld id="{8942F71F-6415-4147-8F69-420A2A480182}" type="slidenum">
              <a:rPr lang="en-US" b="1" smtClean="0">
                <a:solidFill>
                  <a:schemeClr val="tx1"/>
                </a:solidFill>
              </a:rPr>
              <a:pPr/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3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 flipH="1">
            <a:off x="22303" y="250903"/>
            <a:ext cx="9259229" cy="1066800"/>
          </a:xfrm>
          <a:prstGeom prst="homePlate">
            <a:avLst/>
          </a:prstGeom>
          <a:solidFill>
            <a:schemeClr val="bg1">
              <a:lumMod val="85000"/>
              <a:alpha val="67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Pentagon 4"/>
          <p:cNvSpPr/>
          <p:nvPr/>
        </p:nvSpPr>
        <p:spPr>
          <a:xfrm flipH="1">
            <a:off x="990600" y="762000"/>
            <a:ext cx="8305799" cy="6084849"/>
          </a:xfrm>
          <a:custGeom>
            <a:avLst/>
            <a:gdLst>
              <a:gd name="connsiteX0" fmla="*/ 0 w 8305799"/>
              <a:gd name="connsiteY0" fmla="*/ 0 h 1066800"/>
              <a:gd name="connsiteX1" fmla="*/ 7772399 w 8305799"/>
              <a:gd name="connsiteY1" fmla="*/ 0 h 1066800"/>
              <a:gd name="connsiteX2" fmla="*/ 8305799 w 8305799"/>
              <a:gd name="connsiteY2" fmla="*/ 533400 h 1066800"/>
              <a:gd name="connsiteX3" fmla="*/ 7772399 w 8305799"/>
              <a:gd name="connsiteY3" fmla="*/ 1066800 h 1066800"/>
              <a:gd name="connsiteX4" fmla="*/ 0 w 8305799"/>
              <a:gd name="connsiteY4" fmla="*/ 1066800 h 1066800"/>
              <a:gd name="connsiteX5" fmla="*/ 0 w 8305799"/>
              <a:gd name="connsiteY5" fmla="*/ 0 h 1066800"/>
              <a:gd name="connsiteX0" fmla="*/ 0 w 8305799"/>
              <a:gd name="connsiteY0" fmla="*/ 0 h 1066800"/>
              <a:gd name="connsiteX1" fmla="*/ 7772399 w 8305799"/>
              <a:gd name="connsiteY1" fmla="*/ 0 h 1066800"/>
              <a:gd name="connsiteX2" fmla="*/ 8305799 w 8305799"/>
              <a:gd name="connsiteY2" fmla="*/ 533400 h 1066800"/>
              <a:gd name="connsiteX3" fmla="*/ 7772399 w 8305799"/>
              <a:gd name="connsiteY3" fmla="*/ 1066800 h 1066800"/>
              <a:gd name="connsiteX4" fmla="*/ 538975 w 8305799"/>
              <a:gd name="connsiteY4" fmla="*/ 1059366 h 1066800"/>
              <a:gd name="connsiteX5" fmla="*/ 0 w 8305799"/>
              <a:gd name="connsiteY5" fmla="*/ 1066800 h 1066800"/>
              <a:gd name="connsiteX6" fmla="*/ 0 w 8305799"/>
              <a:gd name="connsiteY6" fmla="*/ 0 h 1066800"/>
              <a:gd name="connsiteX0" fmla="*/ 0 w 8305799"/>
              <a:gd name="connsiteY0" fmla="*/ 0 h 6084849"/>
              <a:gd name="connsiteX1" fmla="*/ 7772399 w 8305799"/>
              <a:gd name="connsiteY1" fmla="*/ 0 h 6084849"/>
              <a:gd name="connsiteX2" fmla="*/ 8305799 w 8305799"/>
              <a:gd name="connsiteY2" fmla="*/ 533400 h 6084849"/>
              <a:gd name="connsiteX3" fmla="*/ 7772399 w 8305799"/>
              <a:gd name="connsiteY3" fmla="*/ 1066800 h 6084849"/>
              <a:gd name="connsiteX4" fmla="*/ 538975 w 8305799"/>
              <a:gd name="connsiteY4" fmla="*/ 1059366 h 6084849"/>
              <a:gd name="connsiteX5" fmla="*/ 141249 w 8305799"/>
              <a:gd name="connsiteY5" fmla="*/ 6084849 h 6084849"/>
              <a:gd name="connsiteX6" fmla="*/ 0 w 8305799"/>
              <a:gd name="connsiteY6" fmla="*/ 0 h 608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5799" h="6084849">
                <a:moveTo>
                  <a:pt x="0" y="0"/>
                </a:moveTo>
                <a:lnTo>
                  <a:pt x="7772399" y="0"/>
                </a:lnTo>
                <a:lnTo>
                  <a:pt x="8305799" y="533400"/>
                </a:lnTo>
                <a:lnTo>
                  <a:pt x="7772399" y="1066800"/>
                </a:lnTo>
                <a:lnTo>
                  <a:pt x="538975" y="1059366"/>
                </a:lnTo>
                <a:lnTo>
                  <a:pt x="141249" y="60848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flipH="1">
            <a:off x="113371" y="282497"/>
            <a:ext cx="9259229" cy="6575503"/>
          </a:xfrm>
          <a:custGeom>
            <a:avLst/>
            <a:gdLst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0 w 9259229"/>
              <a:gd name="connsiteY4" fmla="*/ 1066800 h 1066800"/>
              <a:gd name="connsiteX5" fmla="*/ 0 w 9259229"/>
              <a:gd name="connsiteY5" fmla="*/ 0 h 1066800"/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449765 w 9259229"/>
              <a:gd name="connsiteY4" fmla="*/ 1063083 h 1066800"/>
              <a:gd name="connsiteX5" fmla="*/ 0 w 9259229"/>
              <a:gd name="connsiteY5" fmla="*/ 1066800 h 1066800"/>
              <a:gd name="connsiteX6" fmla="*/ 0 w 9259229"/>
              <a:gd name="connsiteY6" fmla="*/ 0 h 1066800"/>
              <a:gd name="connsiteX0" fmla="*/ 7434 w 9266663"/>
              <a:gd name="connsiteY0" fmla="*/ 0 h 6538332"/>
              <a:gd name="connsiteX1" fmla="*/ 8733263 w 9266663"/>
              <a:gd name="connsiteY1" fmla="*/ 0 h 6538332"/>
              <a:gd name="connsiteX2" fmla="*/ 9266663 w 9266663"/>
              <a:gd name="connsiteY2" fmla="*/ 533400 h 6538332"/>
              <a:gd name="connsiteX3" fmla="*/ 8733263 w 9266663"/>
              <a:gd name="connsiteY3" fmla="*/ 1066800 h 6538332"/>
              <a:gd name="connsiteX4" fmla="*/ 457199 w 9266663"/>
              <a:gd name="connsiteY4" fmla="*/ 1063083 h 6538332"/>
              <a:gd name="connsiteX5" fmla="*/ 0 w 9266663"/>
              <a:gd name="connsiteY5" fmla="*/ 6538332 h 6538332"/>
              <a:gd name="connsiteX6" fmla="*/ 7434 w 9266663"/>
              <a:gd name="connsiteY6" fmla="*/ 0 h 6538332"/>
              <a:gd name="connsiteX0" fmla="*/ 0 w 9259229"/>
              <a:gd name="connsiteY0" fmla="*/ 0 h 6568069"/>
              <a:gd name="connsiteX1" fmla="*/ 8725829 w 9259229"/>
              <a:gd name="connsiteY1" fmla="*/ 0 h 6568069"/>
              <a:gd name="connsiteX2" fmla="*/ 9259229 w 9259229"/>
              <a:gd name="connsiteY2" fmla="*/ 533400 h 6568069"/>
              <a:gd name="connsiteX3" fmla="*/ 8725829 w 9259229"/>
              <a:gd name="connsiteY3" fmla="*/ 1066800 h 6568069"/>
              <a:gd name="connsiteX4" fmla="*/ 449765 w 9259229"/>
              <a:gd name="connsiteY4" fmla="*/ 1063083 h 6568069"/>
              <a:gd name="connsiteX5" fmla="*/ 170985 w 9259229"/>
              <a:gd name="connsiteY5" fmla="*/ 6568069 h 6568069"/>
              <a:gd name="connsiteX6" fmla="*/ 0 w 9259229"/>
              <a:gd name="connsiteY6" fmla="*/ 0 h 6568069"/>
              <a:gd name="connsiteX0" fmla="*/ 0 w 9259229"/>
              <a:gd name="connsiteY0" fmla="*/ 0 h 6575503"/>
              <a:gd name="connsiteX1" fmla="*/ 8725829 w 9259229"/>
              <a:gd name="connsiteY1" fmla="*/ 0 h 6575503"/>
              <a:gd name="connsiteX2" fmla="*/ 9259229 w 9259229"/>
              <a:gd name="connsiteY2" fmla="*/ 533400 h 6575503"/>
              <a:gd name="connsiteX3" fmla="*/ 8725829 w 9259229"/>
              <a:gd name="connsiteY3" fmla="*/ 1066800 h 6575503"/>
              <a:gd name="connsiteX4" fmla="*/ 449765 w 9259229"/>
              <a:gd name="connsiteY4" fmla="*/ 1063083 h 6575503"/>
              <a:gd name="connsiteX5" fmla="*/ 141249 w 9259229"/>
              <a:gd name="connsiteY5" fmla="*/ 6575503 h 6575503"/>
              <a:gd name="connsiteX6" fmla="*/ 0 w 9259229"/>
              <a:gd name="connsiteY6" fmla="*/ 0 h 657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9229" h="6575503">
                <a:moveTo>
                  <a:pt x="0" y="0"/>
                </a:moveTo>
                <a:lnTo>
                  <a:pt x="8725829" y="0"/>
                </a:lnTo>
                <a:lnTo>
                  <a:pt x="9259229" y="533400"/>
                </a:lnTo>
                <a:lnTo>
                  <a:pt x="8725829" y="1066800"/>
                </a:lnTo>
                <a:lnTo>
                  <a:pt x="449765" y="1063083"/>
                </a:lnTo>
                <a:lnTo>
                  <a:pt x="141249" y="65755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1"/>
            <a:ext cx="7772400" cy="1066800"/>
          </a:xfrm>
        </p:spPr>
        <p:txBody>
          <a:bodyPr>
            <a:normAutofit/>
          </a:bodyPr>
          <a:lstStyle/>
          <a:p>
            <a:r>
              <a:rPr lang="en-US" sz="2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E-Learning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OVERVIEW</a:t>
            </a:r>
            <a:endParaRPr lang="en-US" sz="2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447800"/>
            <a:ext cx="2799765" cy="3113012"/>
          </a:xfrm>
          <a:prstGeom prst="rect">
            <a:avLst/>
          </a:prstGeom>
        </p:spPr>
      </p:pic>
      <p:pic>
        <p:nvPicPr>
          <p:cNvPr id="17409" name="Picture 1" descr="e-learning-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4762" y="1866900"/>
            <a:ext cx="5227638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3429000" y="6324600"/>
            <a:ext cx="2133600" cy="365125"/>
          </a:xfrm>
        </p:spPr>
        <p:txBody>
          <a:bodyPr/>
          <a:lstStyle/>
          <a:p>
            <a:fld id="{8942F71F-6415-4147-8F69-420A2A480182}" type="slidenum">
              <a:rPr lang="en-US" b="1" smtClean="0">
                <a:solidFill>
                  <a:schemeClr val="tx1"/>
                </a:solidFill>
              </a:rPr>
              <a:pPr/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3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 flipH="1">
            <a:off x="22303" y="250903"/>
            <a:ext cx="9259229" cy="1066800"/>
          </a:xfrm>
          <a:prstGeom prst="homePlate">
            <a:avLst/>
          </a:prstGeom>
          <a:solidFill>
            <a:schemeClr val="bg1">
              <a:lumMod val="85000"/>
              <a:alpha val="67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Pentagon 4"/>
          <p:cNvSpPr/>
          <p:nvPr/>
        </p:nvSpPr>
        <p:spPr>
          <a:xfrm flipH="1">
            <a:off x="990600" y="762000"/>
            <a:ext cx="8305799" cy="6084849"/>
          </a:xfrm>
          <a:custGeom>
            <a:avLst/>
            <a:gdLst>
              <a:gd name="connsiteX0" fmla="*/ 0 w 8305799"/>
              <a:gd name="connsiteY0" fmla="*/ 0 h 1066800"/>
              <a:gd name="connsiteX1" fmla="*/ 7772399 w 8305799"/>
              <a:gd name="connsiteY1" fmla="*/ 0 h 1066800"/>
              <a:gd name="connsiteX2" fmla="*/ 8305799 w 8305799"/>
              <a:gd name="connsiteY2" fmla="*/ 533400 h 1066800"/>
              <a:gd name="connsiteX3" fmla="*/ 7772399 w 8305799"/>
              <a:gd name="connsiteY3" fmla="*/ 1066800 h 1066800"/>
              <a:gd name="connsiteX4" fmla="*/ 0 w 8305799"/>
              <a:gd name="connsiteY4" fmla="*/ 1066800 h 1066800"/>
              <a:gd name="connsiteX5" fmla="*/ 0 w 8305799"/>
              <a:gd name="connsiteY5" fmla="*/ 0 h 1066800"/>
              <a:gd name="connsiteX0" fmla="*/ 0 w 8305799"/>
              <a:gd name="connsiteY0" fmla="*/ 0 h 1066800"/>
              <a:gd name="connsiteX1" fmla="*/ 7772399 w 8305799"/>
              <a:gd name="connsiteY1" fmla="*/ 0 h 1066800"/>
              <a:gd name="connsiteX2" fmla="*/ 8305799 w 8305799"/>
              <a:gd name="connsiteY2" fmla="*/ 533400 h 1066800"/>
              <a:gd name="connsiteX3" fmla="*/ 7772399 w 8305799"/>
              <a:gd name="connsiteY3" fmla="*/ 1066800 h 1066800"/>
              <a:gd name="connsiteX4" fmla="*/ 538975 w 8305799"/>
              <a:gd name="connsiteY4" fmla="*/ 1059366 h 1066800"/>
              <a:gd name="connsiteX5" fmla="*/ 0 w 8305799"/>
              <a:gd name="connsiteY5" fmla="*/ 1066800 h 1066800"/>
              <a:gd name="connsiteX6" fmla="*/ 0 w 8305799"/>
              <a:gd name="connsiteY6" fmla="*/ 0 h 1066800"/>
              <a:gd name="connsiteX0" fmla="*/ 0 w 8305799"/>
              <a:gd name="connsiteY0" fmla="*/ 0 h 6084849"/>
              <a:gd name="connsiteX1" fmla="*/ 7772399 w 8305799"/>
              <a:gd name="connsiteY1" fmla="*/ 0 h 6084849"/>
              <a:gd name="connsiteX2" fmla="*/ 8305799 w 8305799"/>
              <a:gd name="connsiteY2" fmla="*/ 533400 h 6084849"/>
              <a:gd name="connsiteX3" fmla="*/ 7772399 w 8305799"/>
              <a:gd name="connsiteY3" fmla="*/ 1066800 h 6084849"/>
              <a:gd name="connsiteX4" fmla="*/ 538975 w 8305799"/>
              <a:gd name="connsiteY4" fmla="*/ 1059366 h 6084849"/>
              <a:gd name="connsiteX5" fmla="*/ 141249 w 8305799"/>
              <a:gd name="connsiteY5" fmla="*/ 6084849 h 6084849"/>
              <a:gd name="connsiteX6" fmla="*/ 0 w 8305799"/>
              <a:gd name="connsiteY6" fmla="*/ 0 h 608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5799" h="6084849">
                <a:moveTo>
                  <a:pt x="0" y="0"/>
                </a:moveTo>
                <a:lnTo>
                  <a:pt x="7772399" y="0"/>
                </a:lnTo>
                <a:lnTo>
                  <a:pt x="8305799" y="533400"/>
                </a:lnTo>
                <a:lnTo>
                  <a:pt x="7772399" y="1066800"/>
                </a:lnTo>
                <a:lnTo>
                  <a:pt x="538975" y="1059366"/>
                </a:lnTo>
                <a:lnTo>
                  <a:pt x="141249" y="60848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flipH="1">
            <a:off x="113371" y="282497"/>
            <a:ext cx="9259229" cy="6575503"/>
          </a:xfrm>
          <a:custGeom>
            <a:avLst/>
            <a:gdLst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0 w 9259229"/>
              <a:gd name="connsiteY4" fmla="*/ 1066800 h 1066800"/>
              <a:gd name="connsiteX5" fmla="*/ 0 w 9259229"/>
              <a:gd name="connsiteY5" fmla="*/ 0 h 1066800"/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449765 w 9259229"/>
              <a:gd name="connsiteY4" fmla="*/ 1063083 h 1066800"/>
              <a:gd name="connsiteX5" fmla="*/ 0 w 9259229"/>
              <a:gd name="connsiteY5" fmla="*/ 1066800 h 1066800"/>
              <a:gd name="connsiteX6" fmla="*/ 0 w 9259229"/>
              <a:gd name="connsiteY6" fmla="*/ 0 h 1066800"/>
              <a:gd name="connsiteX0" fmla="*/ 7434 w 9266663"/>
              <a:gd name="connsiteY0" fmla="*/ 0 h 6538332"/>
              <a:gd name="connsiteX1" fmla="*/ 8733263 w 9266663"/>
              <a:gd name="connsiteY1" fmla="*/ 0 h 6538332"/>
              <a:gd name="connsiteX2" fmla="*/ 9266663 w 9266663"/>
              <a:gd name="connsiteY2" fmla="*/ 533400 h 6538332"/>
              <a:gd name="connsiteX3" fmla="*/ 8733263 w 9266663"/>
              <a:gd name="connsiteY3" fmla="*/ 1066800 h 6538332"/>
              <a:gd name="connsiteX4" fmla="*/ 457199 w 9266663"/>
              <a:gd name="connsiteY4" fmla="*/ 1063083 h 6538332"/>
              <a:gd name="connsiteX5" fmla="*/ 0 w 9266663"/>
              <a:gd name="connsiteY5" fmla="*/ 6538332 h 6538332"/>
              <a:gd name="connsiteX6" fmla="*/ 7434 w 9266663"/>
              <a:gd name="connsiteY6" fmla="*/ 0 h 6538332"/>
              <a:gd name="connsiteX0" fmla="*/ 0 w 9259229"/>
              <a:gd name="connsiteY0" fmla="*/ 0 h 6568069"/>
              <a:gd name="connsiteX1" fmla="*/ 8725829 w 9259229"/>
              <a:gd name="connsiteY1" fmla="*/ 0 h 6568069"/>
              <a:gd name="connsiteX2" fmla="*/ 9259229 w 9259229"/>
              <a:gd name="connsiteY2" fmla="*/ 533400 h 6568069"/>
              <a:gd name="connsiteX3" fmla="*/ 8725829 w 9259229"/>
              <a:gd name="connsiteY3" fmla="*/ 1066800 h 6568069"/>
              <a:gd name="connsiteX4" fmla="*/ 449765 w 9259229"/>
              <a:gd name="connsiteY4" fmla="*/ 1063083 h 6568069"/>
              <a:gd name="connsiteX5" fmla="*/ 170985 w 9259229"/>
              <a:gd name="connsiteY5" fmla="*/ 6568069 h 6568069"/>
              <a:gd name="connsiteX6" fmla="*/ 0 w 9259229"/>
              <a:gd name="connsiteY6" fmla="*/ 0 h 6568069"/>
              <a:gd name="connsiteX0" fmla="*/ 0 w 9259229"/>
              <a:gd name="connsiteY0" fmla="*/ 0 h 6575503"/>
              <a:gd name="connsiteX1" fmla="*/ 8725829 w 9259229"/>
              <a:gd name="connsiteY1" fmla="*/ 0 h 6575503"/>
              <a:gd name="connsiteX2" fmla="*/ 9259229 w 9259229"/>
              <a:gd name="connsiteY2" fmla="*/ 533400 h 6575503"/>
              <a:gd name="connsiteX3" fmla="*/ 8725829 w 9259229"/>
              <a:gd name="connsiteY3" fmla="*/ 1066800 h 6575503"/>
              <a:gd name="connsiteX4" fmla="*/ 449765 w 9259229"/>
              <a:gd name="connsiteY4" fmla="*/ 1063083 h 6575503"/>
              <a:gd name="connsiteX5" fmla="*/ 141249 w 9259229"/>
              <a:gd name="connsiteY5" fmla="*/ 6575503 h 6575503"/>
              <a:gd name="connsiteX6" fmla="*/ 0 w 9259229"/>
              <a:gd name="connsiteY6" fmla="*/ 0 h 657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9229" h="6575503">
                <a:moveTo>
                  <a:pt x="0" y="0"/>
                </a:moveTo>
                <a:lnTo>
                  <a:pt x="8725829" y="0"/>
                </a:lnTo>
                <a:lnTo>
                  <a:pt x="9259229" y="533400"/>
                </a:lnTo>
                <a:lnTo>
                  <a:pt x="8725829" y="1066800"/>
                </a:lnTo>
                <a:lnTo>
                  <a:pt x="449765" y="1063083"/>
                </a:lnTo>
                <a:lnTo>
                  <a:pt x="141249" y="65755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1"/>
            <a:ext cx="7772400" cy="10668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FORMS OF E-LEARNING</a:t>
            </a:r>
            <a:endParaRPr lang="en-US" sz="2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57800"/>
            <a:ext cx="1600200" cy="1779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2286000"/>
            <a:ext cx="655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latin typeface="Aharoni" pitchFamily="2" charset="-79"/>
                <a:ea typeface="Times New Roman" panose="02020603050405020304" pitchFamily="18" charset="0"/>
                <a:cs typeface="Aharoni" pitchFamily="2" charset="-79"/>
              </a:rPr>
              <a:t>Internet: Interconnected Networks of heterogeneous relationship and vast geographical difference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latin typeface="Aharoni" pitchFamily="2" charset="-79"/>
                <a:ea typeface="Times New Roman" panose="02020603050405020304" pitchFamily="18" charset="0"/>
                <a:cs typeface="Aharoni" pitchFamily="2" charset="-79"/>
              </a:rPr>
              <a:t>Intranet: A mid-close homogeneous interconnection of modules and category. Mainly in close geographical location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latin typeface="Aharoni" pitchFamily="2" charset="-79"/>
                <a:ea typeface="Times New Roman" panose="02020603050405020304" pitchFamily="18" charset="0"/>
                <a:cs typeface="Aharoni" pitchFamily="2" charset="-79"/>
              </a:rPr>
              <a:t>Asynchronous: E-mails, discussions, boards, web pages and blogs.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latin typeface="Aharoni" pitchFamily="2" charset="-79"/>
                <a:ea typeface="Times New Roman" panose="02020603050405020304" pitchFamily="18" charset="0"/>
                <a:cs typeface="Aharoni" pitchFamily="2" charset="-79"/>
              </a:rPr>
              <a:t>Synchronous: Video conferencing, instant messaging, chat, face2face meetings and social media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3276600" y="6324600"/>
            <a:ext cx="2133600" cy="365125"/>
          </a:xfrm>
        </p:spPr>
        <p:txBody>
          <a:bodyPr/>
          <a:lstStyle/>
          <a:p>
            <a:fld id="{8942F71F-6415-4147-8F69-420A2A480182}" type="slidenum">
              <a:rPr lang="en-US" b="1" smtClean="0">
                <a:solidFill>
                  <a:schemeClr val="tx1"/>
                </a:solidFill>
              </a:rPr>
              <a:pPr/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3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 flipH="1">
            <a:off x="22303" y="250903"/>
            <a:ext cx="9259229" cy="1066800"/>
          </a:xfrm>
          <a:prstGeom prst="homePlate">
            <a:avLst/>
          </a:prstGeom>
          <a:solidFill>
            <a:schemeClr val="bg1">
              <a:lumMod val="85000"/>
              <a:alpha val="67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Pentagon 4"/>
          <p:cNvSpPr/>
          <p:nvPr/>
        </p:nvSpPr>
        <p:spPr>
          <a:xfrm flipH="1">
            <a:off x="990600" y="762000"/>
            <a:ext cx="8305799" cy="6084849"/>
          </a:xfrm>
          <a:custGeom>
            <a:avLst/>
            <a:gdLst>
              <a:gd name="connsiteX0" fmla="*/ 0 w 8305799"/>
              <a:gd name="connsiteY0" fmla="*/ 0 h 1066800"/>
              <a:gd name="connsiteX1" fmla="*/ 7772399 w 8305799"/>
              <a:gd name="connsiteY1" fmla="*/ 0 h 1066800"/>
              <a:gd name="connsiteX2" fmla="*/ 8305799 w 8305799"/>
              <a:gd name="connsiteY2" fmla="*/ 533400 h 1066800"/>
              <a:gd name="connsiteX3" fmla="*/ 7772399 w 8305799"/>
              <a:gd name="connsiteY3" fmla="*/ 1066800 h 1066800"/>
              <a:gd name="connsiteX4" fmla="*/ 0 w 8305799"/>
              <a:gd name="connsiteY4" fmla="*/ 1066800 h 1066800"/>
              <a:gd name="connsiteX5" fmla="*/ 0 w 8305799"/>
              <a:gd name="connsiteY5" fmla="*/ 0 h 1066800"/>
              <a:gd name="connsiteX0" fmla="*/ 0 w 8305799"/>
              <a:gd name="connsiteY0" fmla="*/ 0 h 1066800"/>
              <a:gd name="connsiteX1" fmla="*/ 7772399 w 8305799"/>
              <a:gd name="connsiteY1" fmla="*/ 0 h 1066800"/>
              <a:gd name="connsiteX2" fmla="*/ 8305799 w 8305799"/>
              <a:gd name="connsiteY2" fmla="*/ 533400 h 1066800"/>
              <a:gd name="connsiteX3" fmla="*/ 7772399 w 8305799"/>
              <a:gd name="connsiteY3" fmla="*/ 1066800 h 1066800"/>
              <a:gd name="connsiteX4" fmla="*/ 538975 w 8305799"/>
              <a:gd name="connsiteY4" fmla="*/ 1059366 h 1066800"/>
              <a:gd name="connsiteX5" fmla="*/ 0 w 8305799"/>
              <a:gd name="connsiteY5" fmla="*/ 1066800 h 1066800"/>
              <a:gd name="connsiteX6" fmla="*/ 0 w 8305799"/>
              <a:gd name="connsiteY6" fmla="*/ 0 h 1066800"/>
              <a:gd name="connsiteX0" fmla="*/ 0 w 8305799"/>
              <a:gd name="connsiteY0" fmla="*/ 0 h 6084849"/>
              <a:gd name="connsiteX1" fmla="*/ 7772399 w 8305799"/>
              <a:gd name="connsiteY1" fmla="*/ 0 h 6084849"/>
              <a:gd name="connsiteX2" fmla="*/ 8305799 w 8305799"/>
              <a:gd name="connsiteY2" fmla="*/ 533400 h 6084849"/>
              <a:gd name="connsiteX3" fmla="*/ 7772399 w 8305799"/>
              <a:gd name="connsiteY3" fmla="*/ 1066800 h 6084849"/>
              <a:gd name="connsiteX4" fmla="*/ 538975 w 8305799"/>
              <a:gd name="connsiteY4" fmla="*/ 1059366 h 6084849"/>
              <a:gd name="connsiteX5" fmla="*/ 141249 w 8305799"/>
              <a:gd name="connsiteY5" fmla="*/ 6084849 h 6084849"/>
              <a:gd name="connsiteX6" fmla="*/ 0 w 8305799"/>
              <a:gd name="connsiteY6" fmla="*/ 0 h 608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5799" h="6084849">
                <a:moveTo>
                  <a:pt x="0" y="0"/>
                </a:moveTo>
                <a:lnTo>
                  <a:pt x="7772399" y="0"/>
                </a:lnTo>
                <a:lnTo>
                  <a:pt x="8305799" y="533400"/>
                </a:lnTo>
                <a:lnTo>
                  <a:pt x="7772399" y="1066800"/>
                </a:lnTo>
                <a:lnTo>
                  <a:pt x="538975" y="1059366"/>
                </a:lnTo>
                <a:lnTo>
                  <a:pt x="141249" y="60848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flipH="1">
            <a:off x="0" y="282497"/>
            <a:ext cx="9259229" cy="6575503"/>
          </a:xfrm>
          <a:custGeom>
            <a:avLst/>
            <a:gdLst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0 w 9259229"/>
              <a:gd name="connsiteY4" fmla="*/ 1066800 h 1066800"/>
              <a:gd name="connsiteX5" fmla="*/ 0 w 9259229"/>
              <a:gd name="connsiteY5" fmla="*/ 0 h 1066800"/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449765 w 9259229"/>
              <a:gd name="connsiteY4" fmla="*/ 1063083 h 1066800"/>
              <a:gd name="connsiteX5" fmla="*/ 0 w 9259229"/>
              <a:gd name="connsiteY5" fmla="*/ 1066800 h 1066800"/>
              <a:gd name="connsiteX6" fmla="*/ 0 w 9259229"/>
              <a:gd name="connsiteY6" fmla="*/ 0 h 1066800"/>
              <a:gd name="connsiteX0" fmla="*/ 7434 w 9266663"/>
              <a:gd name="connsiteY0" fmla="*/ 0 h 6538332"/>
              <a:gd name="connsiteX1" fmla="*/ 8733263 w 9266663"/>
              <a:gd name="connsiteY1" fmla="*/ 0 h 6538332"/>
              <a:gd name="connsiteX2" fmla="*/ 9266663 w 9266663"/>
              <a:gd name="connsiteY2" fmla="*/ 533400 h 6538332"/>
              <a:gd name="connsiteX3" fmla="*/ 8733263 w 9266663"/>
              <a:gd name="connsiteY3" fmla="*/ 1066800 h 6538332"/>
              <a:gd name="connsiteX4" fmla="*/ 457199 w 9266663"/>
              <a:gd name="connsiteY4" fmla="*/ 1063083 h 6538332"/>
              <a:gd name="connsiteX5" fmla="*/ 0 w 9266663"/>
              <a:gd name="connsiteY5" fmla="*/ 6538332 h 6538332"/>
              <a:gd name="connsiteX6" fmla="*/ 7434 w 9266663"/>
              <a:gd name="connsiteY6" fmla="*/ 0 h 6538332"/>
              <a:gd name="connsiteX0" fmla="*/ 0 w 9259229"/>
              <a:gd name="connsiteY0" fmla="*/ 0 h 6568069"/>
              <a:gd name="connsiteX1" fmla="*/ 8725829 w 9259229"/>
              <a:gd name="connsiteY1" fmla="*/ 0 h 6568069"/>
              <a:gd name="connsiteX2" fmla="*/ 9259229 w 9259229"/>
              <a:gd name="connsiteY2" fmla="*/ 533400 h 6568069"/>
              <a:gd name="connsiteX3" fmla="*/ 8725829 w 9259229"/>
              <a:gd name="connsiteY3" fmla="*/ 1066800 h 6568069"/>
              <a:gd name="connsiteX4" fmla="*/ 449765 w 9259229"/>
              <a:gd name="connsiteY4" fmla="*/ 1063083 h 6568069"/>
              <a:gd name="connsiteX5" fmla="*/ 170985 w 9259229"/>
              <a:gd name="connsiteY5" fmla="*/ 6568069 h 6568069"/>
              <a:gd name="connsiteX6" fmla="*/ 0 w 9259229"/>
              <a:gd name="connsiteY6" fmla="*/ 0 h 6568069"/>
              <a:gd name="connsiteX0" fmla="*/ 0 w 9259229"/>
              <a:gd name="connsiteY0" fmla="*/ 0 h 6575503"/>
              <a:gd name="connsiteX1" fmla="*/ 8725829 w 9259229"/>
              <a:gd name="connsiteY1" fmla="*/ 0 h 6575503"/>
              <a:gd name="connsiteX2" fmla="*/ 9259229 w 9259229"/>
              <a:gd name="connsiteY2" fmla="*/ 533400 h 6575503"/>
              <a:gd name="connsiteX3" fmla="*/ 8725829 w 9259229"/>
              <a:gd name="connsiteY3" fmla="*/ 1066800 h 6575503"/>
              <a:gd name="connsiteX4" fmla="*/ 449765 w 9259229"/>
              <a:gd name="connsiteY4" fmla="*/ 1063083 h 6575503"/>
              <a:gd name="connsiteX5" fmla="*/ 141249 w 9259229"/>
              <a:gd name="connsiteY5" fmla="*/ 6575503 h 6575503"/>
              <a:gd name="connsiteX6" fmla="*/ 0 w 9259229"/>
              <a:gd name="connsiteY6" fmla="*/ 0 h 657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9229" h="6575503">
                <a:moveTo>
                  <a:pt x="0" y="0"/>
                </a:moveTo>
                <a:lnTo>
                  <a:pt x="8725829" y="0"/>
                </a:lnTo>
                <a:lnTo>
                  <a:pt x="9259229" y="533400"/>
                </a:lnTo>
                <a:lnTo>
                  <a:pt x="8725829" y="1066800"/>
                </a:lnTo>
                <a:lnTo>
                  <a:pt x="449765" y="1063083"/>
                </a:lnTo>
                <a:lnTo>
                  <a:pt x="141249" y="65755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1"/>
            <a:ext cx="7772400" cy="10668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CHALLENGES AND RESEARCH ISSUES</a:t>
            </a:r>
            <a:endParaRPr lang="en-US" sz="2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600200"/>
            <a:ext cx="1905000" cy="21181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1869281"/>
            <a:ext cx="6781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ms-MY" b="1" dirty="0">
                <a:ea typeface="Calibri" panose="020F0502020204030204" pitchFamily="34" charset="0"/>
                <a:cs typeface="Times New Roman" panose="02020603050405020304" pitchFamily="18" charset="0"/>
              </a:rPr>
              <a:t>Earlier in history, home education/home schooling has been the most fruitful form </a:t>
            </a:r>
            <a:r>
              <a:rPr lang="ms-MY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ms-MY" b="1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ms-MY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populace </a:t>
            </a:r>
            <a:r>
              <a:rPr lang="ms-MY" b="1" dirty="0">
                <a:ea typeface="Calibri" panose="020F0502020204030204" pitchFamily="34" charset="0"/>
                <a:cs typeface="Times New Roman" panose="02020603050405020304" pitchFamily="18" charset="0"/>
              </a:rPr>
              <a:t>to meet the need of achieving a basic </a:t>
            </a:r>
            <a:r>
              <a:rPr lang="ms-MY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education but not open to </a:t>
            </a:r>
            <a:r>
              <a:rPr lang="ms-MY" b="1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ICT</a:t>
            </a:r>
            <a:r>
              <a:rPr lang="ms-MY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Arial" pitchFamily="34" charset="0"/>
              <a:buChar char="•"/>
            </a:pPr>
            <a:endParaRPr lang="ms-MY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ms-MY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ms-MY" b="1" dirty="0">
                <a:ea typeface="Calibri" panose="020F0502020204030204" pitchFamily="34" charset="0"/>
                <a:cs typeface="Times New Roman" panose="02020603050405020304" pitchFamily="18" charset="0"/>
              </a:rPr>
              <a:t>the advent of the Internet, the need to migrate from the </a:t>
            </a:r>
            <a:r>
              <a:rPr lang="ms-MY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cultural direction </a:t>
            </a:r>
            <a:r>
              <a:rPr lang="ms-MY" b="1" dirty="0">
                <a:ea typeface="Calibri" panose="020F0502020204030204" pitchFamily="34" charset="0"/>
                <a:cs typeface="Times New Roman" panose="02020603050405020304" pitchFamily="18" charset="0"/>
              </a:rPr>
              <a:t>became necessary. </a:t>
            </a:r>
            <a:endParaRPr lang="ms-MY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ms-MY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ms-MY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However</a:t>
            </a:r>
            <a:r>
              <a:rPr lang="ms-MY" b="1" dirty="0">
                <a:ea typeface="Calibri" panose="020F0502020204030204" pitchFamily="34" charset="0"/>
                <a:cs typeface="Times New Roman" panose="02020603050405020304" pitchFamily="18" charset="0"/>
              </a:rPr>
              <a:t>, due to some </a:t>
            </a:r>
            <a:r>
              <a:rPr lang="ms-MY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societal influence and control, young age </a:t>
            </a:r>
            <a:r>
              <a:rPr lang="ms-MY" b="1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r>
              <a:rPr lang="ms-MY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s-MY" b="1" dirty="0">
                <a:ea typeface="Calibri" panose="020F0502020204030204" pitchFamily="34" charset="0"/>
                <a:cs typeface="Times New Roman" panose="02020603050405020304" pitchFamily="18" charset="0"/>
              </a:rPr>
              <a:t>are denied the flexibility of using the most common disposable form of E-Learning device (i.e. </a:t>
            </a:r>
            <a:r>
              <a:rPr lang="ms-MY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mobile phone</a:t>
            </a:r>
            <a:r>
              <a:rPr lang="ms-MY" b="1" dirty="0"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ms-MY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n-US" b="1" dirty="0"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b="1" dirty="0">
                <a:cs typeface="Times New Roman" panose="02020603050405020304" pitchFamily="18" charset="0"/>
              </a:rPr>
              <a:t>In line with this condition, this study has seen the worthiness of accepting the Unified Theory of Acceptance and Use of Technology (UTAUT) as a bridging aid to curtail the societal disposition of the use of the technology among </a:t>
            </a:r>
            <a:r>
              <a:rPr lang="en-US" b="1" dirty="0" smtClean="0">
                <a:cs typeface="Times New Roman" panose="02020603050405020304" pitchFamily="18" charset="0"/>
              </a:rPr>
              <a:t>our students at all level. </a:t>
            </a:r>
            <a:endParaRPr lang="ms-MY" b="1" dirty="0"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124200" y="6400800"/>
            <a:ext cx="2133600" cy="365125"/>
          </a:xfrm>
        </p:spPr>
        <p:txBody>
          <a:bodyPr/>
          <a:lstStyle/>
          <a:p>
            <a:fld id="{8942F71F-6415-4147-8F69-420A2A480182}" type="slidenum">
              <a:rPr lang="en-US" b="1" smtClean="0">
                <a:solidFill>
                  <a:schemeClr val="tx1"/>
                </a:solidFill>
              </a:rPr>
              <a:pPr/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3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0" y="4999062"/>
            <a:ext cx="2057400" cy="1935138"/>
          </a:xfrm>
          <a:prstGeom prst="rect">
            <a:avLst/>
          </a:prstGeom>
        </p:spPr>
      </p:pic>
      <p:sp>
        <p:nvSpPr>
          <p:cNvPr id="15" name="Pentagon 14"/>
          <p:cNvSpPr/>
          <p:nvPr/>
        </p:nvSpPr>
        <p:spPr>
          <a:xfrm flipH="1">
            <a:off x="22303" y="250903"/>
            <a:ext cx="9259229" cy="1066800"/>
          </a:xfrm>
          <a:prstGeom prst="homePlate">
            <a:avLst/>
          </a:prstGeom>
          <a:solidFill>
            <a:schemeClr val="bg1">
              <a:lumMod val="85000"/>
              <a:alpha val="67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Pentagon 4"/>
          <p:cNvSpPr/>
          <p:nvPr/>
        </p:nvSpPr>
        <p:spPr>
          <a:xfrm flipH="1">
            <a:off x="990600" y="762000"/>
            <a:ext cx="8305799" cy="6084849"/>
          </a:xfrm>
          <a:custGeom>
            <a:avLst/>
            <a:gdLst>
              <a:gd name="connsiteX0" fmla="*/ 0 w 8305799"/>
              <a:gd name="connsiteY0" fmla="*/ 0 h 1066800"/>
              <a:gd name="connsiteX1" fmla="*/ 7772399 w 8305799"/>
              <a:gd name="connsiteY1" fmla="*/ 0 h 1066800"/>
              <a:gd name="connsiteX2" fmla="*/ 8305799 w 8305799"/>
              <a:gd name="connsiteY2" fmla="*/ 533400 h 1066800"/>
              <a:gd name="connsiteX3" fmla="*/ 7772399 w 8305799"/>
              <a:gd name="connsiteY3" fmla="*/ 1066800 h 1066800"/>
              <a:gd name="connsiteX4" fmla="*/ 0 w 8305799"/>
              <a:gd name="connsiteY4" fmla="*/ 1066800 h 1066800"/>
              <a:gd name="connsiteX5" fmla="*/ 0 w 8305799"/>
              <a:gd name="connsiteY5" fmla="*/ 0 h 1066800"/>
              <a:gd name="connsiteX0" fmla="*/ 0 w 8305799"/>
              <a:gd name="connsiteY0" fmla="*/ 0 h 1066800"/>
              <a:gd name="connsiteX1" fmla="*/ 7772399 w 8305799"/>
              <a:gd name="connsiteY1" fmla="*/ 0 h 1066800"/>
              <a:gd name="connsiteX2" fmla="*/ 8305799 w 8305799"/>
              <a:gd name="connsiteY2" fmla="*/ 533400 h 1066800"/>
              <a:gd name="connsiteX3" fmla="*/ 7772399 w 8305799"/>
              <a:gd name="connsiteY3" fmla="*/ 1066800 h 1066800"/>
              <a:gd name="connsiteX4" fmla="*/ 538975 w 8305799"/>
              <a:gd name="connsiteY4" fmla="*/ 1059366 h 1066800"/>
              <a:gd name="connsiteX5" fmla="*/ 0 w 8305799"/>
              <a:gd name="connsiteY5" fmla="*/ 1066800 h 1066800"/>
              <a:gd name="connsiteX6" fmla="*/ 0 w 8305799"/>
              <a:gd name="connsiteY6" fmla="*/ 0 h 1066800"/>
              <a:gd name="connsiteX0" fmla="*/ 0 w 8305799"/>
              <a:gd name="connsiteY0" fmla="*/ 0 h 6084849"/>
              <a:gd name="connsiteX1" fmla="*/ 7772399 w 8305799"/>
              <a:gd name="connsiteY1" fmla="*/ 0 h 6084849"/>
              <a:gd name="connsiteX2" fmla="*/ 8305799 w 8305799"/>
              <a:gd name="connsiteY2" fmla="*/ 533400 h 6084849"/>
              <a:gd name="connsiteX3" fmla="*/ 7772399 w 8305799"/>
              <a:gd name="connsiteY3" fmla="*/ 1066800 h 6084849"/>
              <a:gd name="connsiteX4" fmla="*/ 538975 w 8305799"/>
              <a:gd name="connsiteY4" fmla="*/ 1059366 h 6084849"/>
              <a:gd name="connsiteX5" fmla="*/ 141249 w 8305799"/>
              <a:gd name="connsiteY5" fmla="*/ 6084849 h 6084849"/>
              <a:gd name="connsiteX6" fmla="*/ 0 w 8305799"/>
              <a:gd name="connsiteY6" fmla="*/ 0 h 608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5799" h="6084849">
                <a:moveTo>
                  <a:pt x="0" y="0"/>
                </a:moveTo>
                <a:lnTo>
                  <a:pt x="7772399" y="0"/>
                </a:lnTo>
                <a:lnTo>
                  <a:pt x="8305799" y="533400"/>
                </a:lnTo>
                <a:lnTo>
                  <a:pt x="7772399" y="1066800"/>
                </a:lnTo>
                <a:lnTo>
                  <a:pt x="538975" y="1059366"/>
                </a:lnTo>
                <a:lnTo>
                  <a:pt x="141249" y="60848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flipH="1">
            <a:off x="0" y="282497"/>
            <a:ext cx="9259229" cy="6575503"/>
          </a:xfrm>
          <a:custGeom>
            <a:avLst/>
            <a:gdLst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0 w 9259229"/>
              <a:gd name="connsiteY4" fmla="*/ 1066800 h 1066800"/>
              <a:gd name="connsiteX5" fmla="*/ 0 w 9259229"/>
              <a:gd name="connsiteY5" fmla="*/ 0 h 1066800"/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449765 w 9259229"/>
              <a:gd name="connsiteY4" fmla="*/ 1063083 h 1066800"/>
              <a:gd name="connsiteX5" fmla="*/ 0 w 9259229"/>
              <a:gd name="connsiteY5" fmla="*/ 1066800 h 1066800"/>
              <a:gd name="connsiteX6" fmla="*/ 0 w 9259229"/>
              <a:gd name="connsiteY6" fmla="*/ 0 h 1066800"/>
              <a:gd name="connsiteX0" fmla="*/ 7434 w 9266663"/>
              <a:gd name="connsiteY0" fmla="*/ 0 h 6538332"/>
              <a:gd name="connsiteX1" fmla="*/ 8733263 w 9266663"/>
              <a:gd name="connsiteY1" fmla="*/ 0 h 6538332"/>
              <a:gd name="connsiteX2" fmla="*/ 9266663 w 9266663"/>
              <a:gd name="connsiteY2" fmla="*/ 533400 h 6538332"/>
              <a:gd name="connsiteX3" fmla="*/ 8733263 w 9266663"/>
              <a:gd name="connsiteY3" fmla="*/ 1066800 h 6538332"/>
              <a:gd name="connsiteX4" fmla="*/ 457199 w 9266663"/>
              <a:gd name="connsiteY4" fmla="*/ 1063083 h 6538332"/>
              <a:gd name="connsiteX5" fmla="*/ 0 w 9266663"/>
              <a:gd name="connsiteY5" fmla="*/ 6538332 h 6538332"/>
              <a:gd name="connsiteX6" fmla="*/ 7434 w 9266663"/>
              <a:gd name="connsiteY6" fmla="*/ 0 h 6538332"/>
              <a:gd name="connsiteX0" fmla="*/ 0 w 9259229"/>
              <a:gd name="connsiteY0" fmla="*/ 0 h 6568069"/>
              <a:gd name="connsiteX1" fmla="*/ 8725829 w 9259229"/>
              <a:gd name="connsiteY1" fmla="*/ 0 h 6568069"/>
              <a:gd name="connsiteX2" fmla="*/ 9259229 w 9259229"/>
              <a:gd name="connsiteY2" fmla="*/ 533400 h 6568069"/>
              <a:gd name="connsiteX3" fmla="*/ 8725829 w 9259229"/>
              <a:gd name="connsiteY3" fmla="*/ 1066800 h 6568069"/>
              <a:gd name="connsiteX4" fmla="*/ 449765 w 9259229"/>
              <a:gd name="connsiteY4" fmla="*/ 1063083 h 6568069"/>
              <a:gd name="connsiteX5" fmla="*/ 170985 w 9259229"/>
              <a:gd name="connsiteY5" fmla="*/ 6568069 h 6568069"/>
              <a:gd name="connsiteX6" fmla="*/ 0 w 9259229"/>
              <a:gd name="connsiteY6" fmla="*/ 0 h 6568069"/>
              <a:gd name="connsiteX0" fmla="*/ 0 w 9259229"/>
              <a:gd name="connsiteY0" fmla="*/ 0 h 6575503"/>
              <a:gd name="connsiteX1" fmla="*/ 8725829 w 9259229"/>
              <a:gd name="connsiteY1" fmla="*/ 0 h 6575503"/>
              <a:gd name="connsiteX2" fmla="*/ 9259229 w 9259229"/>
              <a:gd name="connsiteY2" fmla="*/ 533400 h 6575503"/>
              <a:gd name="connsiteX3" fmla="*/ 8725829 w 9259229"/>
              <a:gd name="connsiteY3" fmla="*/ 1066800 h 6575503"/>
              <a:gd name="connsiteX4" fmla="*/ 449765 w 9259229"/>
              <a:gd name="connsiteY4" fmla="*/ 1063083 h 6575503"/>
              <a:gd name="connsiteX5" fmla="*/ 141249 w 9259229"/>
              <a:gd name="connsiteY5" fmla="*/ 6575503 h 6575503"/>
              <a:gd name="connsiteX6" fmla="*/ 0 w 9259229"/>
              <a:gd name="connsiteY6" fmla="*/ 0 h 657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9229" h="6575503">
                <a:moveTo>
                  <a:pt x="0" y="0"/>
                </a:moveTo>
                <a:lnTo>
                  <a:pt x="8725829" y="0"/>
                </a:lnTo>
                <a:lnTo>
                  <a:pt x="9259229" y="533400"/>
                </a:lnTo>
                <a:lnTo>
                  <a:pt x="8725829" y="1066800"/>
                </a:lnTo>
                <a:lnTo>
                  <a:pt x="449765" y="1063083"/>
                </a:lnTo>
                <a:lnTo>
                  <a:pt x="141249" y="65755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1"/>
            <a:ext cx="7772400" cy="10668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COMPARISON OF E-LEARNING FORMS</a:t>
            </a:r>
            <a:endParaRPr lang="en-US" sz="2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143000" y="2590800"/>
            <a:ext cx="228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58973" y="5175027"/>
            <a:ext cx="1801722" cy="192623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0" y="2209800"/>
          <a:ext cx="6850380" cy="3390585"/>
        </p:xfrm>
        <a:graphic>
          <a:graphicData uri="http://schemas.openxmlformats.org/drawingml/2006/table">
            <a:tbl>
              <a:tblPr/>
              <a:tblGrid>
                <a:gridCol w="849336"/>
                <a:gridCol w="3411266"/>
                <a:gridCol w="2589778"/>
              </a:tblGrid>
              <a:tr h="37580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Action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Asynchronous E-Learning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Synchronous E-Learning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6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When?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Reflecting on complex issues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When synchronous meetings cannot be scheduled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Discussing less complex issues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Getting acquainted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Planning tasks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6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Why?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Students have more time to reflect due to expected answers that doesn't need immediate responses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Students are more serious and motivated.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Quick response is needed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6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How?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Use means and forms such as e-mails, discussions, boards, web pages and blogs.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Video conferencing, instant messaging, chat, face2face meetings and social media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6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Examples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Topic discussion for blog maintaining,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Student reviews and comments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The group is working among students.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Online lectures and videoconferencing.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ight Arrow 12"/>
          <p:cNvSpPr/>
          <p:nvPr/>
        </p:nvSpPr>
        <p:spPr>
          <a:xfrm>
            <a:off x="1143000" y="3581400"/>
            <a:ext cx="228600" cy="3048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1143000" y="4343400"/>
            <a:ext cx="2286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1143000" y="5029200"/>
            <a:ext cx="228600" cy="304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3352800" y="6324600"/>
            <a:ext cx="2133600" cy="365125"/>
          </a:xfrm>
        </p:spPr>
        <p:txBody>
          <a:bodyPr/>
          <a:lstStyle/>
          <a:p>
            <a:fld id="{8942F71F-6415-4147-8F69-420A2A480182}" type="slidenum">
              <a:rPr lang="en-US" b="1" smtClean="0">
                <a:solidFill>
                  <a:schemeClr val="tx1"/>
                </a:solidFill>
              </a:rPr>
              <a:pPr/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3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 flipH="1">
            <a:off x="22303" y="250903"/>
            <a:ext cx="9259229" cy="1066800"/>
          </a:xfrm>
          <a:prstGeom prst="homePlate">
            <a:avLst/>
          </a:prstGeom>
          <a:solidFill>
            <a:schemeClr val="bg1">
              <a:lumMod val="85000"/>
              <a:alpha val="67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Pentagon 4"/>
          <p:cNvSpPr/>
          <p:nvPr/>
        </p:nvSpPr>
        <p:spPr>
          <a:xfrm flipH="1">
            <a:off x="990600" y="762000"/>
            <a:ext cx="8305799" cy="6084849"/>
          </a:xfrm>
          <a:custGeom>
            <a:avLst/>
            <a:gdLst>
              <a:gd name="connsiteX0" fmla="*/ 0 w 8305799"/>
              <a:gd name="connsiteY0" fmla="*/ 0 h 1066800"/>
              <a:gd name="connsiteX1" fmla="*/ 7772399 w 8305799"/>
              <a:gd name="connsiteY1" fmla="*/ 0 h 1066800"/>
              <a:gd name="connsiteX2" fmla="*/ 8305799 w 8305799"/>
              <a:gd name="connsiteY2" fmla="*/ 533400 h 1066800"/>
              <a:gd name="connsiteX3" fmla="*/ 7772399 w 8305799"/>
              <a:gd name="connsiteY3" fmla="*/ 1066800 h 1066800"/>
              <a:gd name="connsiteX4" fmla="*/ 0 w 8305799"/>
              <a:gd name="connsiteY4" fmla="*/ 1066800 h 1066800"/>
              <a:gd name="connsiteX5" fmla="*/ 0 w 8305799"/>
              <a:gd name="connsiteY5" fmla="*/ 0 h 1066800"/>
              <a:gd name="connsiteX0" fmla="*/ 0 w 8305799"/>
              <a:gd name="connsiteY0" fmla="*/ 0 h 1066800"/>
              <a:gd name="connsiteX1" fmla="*/ 7772399 w 8305799"/>
              <a:gd name="connsiteY1" fmla="*/ 0 h 1066800"/>
              <a:gd name="connsiteX2" fmla="*/ 8305799 w 8305799"/>
              <a:gd name="connsiteY2" fmla="*/ 533400 h 1066800"/>
              <a:gd name="connsiteX3" fmla="*/ 7772399 w 8305799"/>
              <a:gd name="connsiteY3" fmla="*/ 1066800 h 1066800"/>
              <a:gd name="connsiteX4" fmla="*/ 538975 w 8305799"/>
              <a:gd name="connsiteY4" fmla="*/ 1059366 h 1066800"/>
              <a:gd name="connsiteX5" fmla="*/ 0 w 8305799"/>
              <a:gd name="connsiteY5" fmla="*/ 1066800 h 1066800"/>
              <a:gd name="connsiteX6" fmla="*/ 0 w 8305799"/>
              <a:gd name="connsiteY6" fmla="*/ 0 h 1066800"/>
              <a:gd name="connsiteX0" fmla="*/ 0 w 8305799"/>
              <a:gd name="connsiteY0" fmla="*/ 0 h 6084849"/>
              <a:gd name="connsiteX1" fmla="*/ 7772399 w 8305799"/>
              <a:gd name="connsiteY1" fmla="*/ 0 h 6084849"/>
              <a:gd name="connsiteX2" fmla="*/ 8305799 w 8305799"/>
              <a:gd name="connsiteY2" fmla="*/ 533400 h 6084849"/>
              <a:gd name="connsiteX3" fmla="*/ 7772399 w 8305799"/>
              <a:gd name="connsiteY3" fmla="*/ 1066800 h 6084849"/>
              <a:gd name="connsiteX4" fmla="*/ 538975 w 8305799"/>
              <a:gd name="connsiteY4" fmla="*/ 1059366 h 6084849"/>
              <a:gd name="connsiteX5" fmla="*/ 141249 w 8305799"/>
              <a:gd name="connsiteY5" fmla="*/ 6084849 h 6084849"/>
              <a:gd name="connsiteX6" fmla="*/ 0 w 8305799"/>
              <a:gd name="connsiteY6" fmla="*/ 0 h 608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5799" h="6084849">
                <a:moveTo>
                  <a:pt x="0" y="0"/>
                </a:moveTo>
                <a:lnTo>
                  <a:pt x="7772399" y="0"/>
                </a:lnTo>
                <a:lnTo>
                  <a:pt x="8305799" y="533400"/>
                </a:lnTo>
                <a:lnTo>
                  <a:pt x="7772399" y="1066800"/>
                </a:lnTo>
                <a:lnTo>
                  <a:pt x="538975" y="1059366"/>
                </a:lnTo>
                <a:lnTo>
                  <a:pt x="141249" y="60848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flipH="1">
            <a:off x="0" y="282497"/>
            <a:ext cx="9259229" cy="6575503"/>
          </a:xfrm>
          <a:custGeom>
            <a:avLst/>
            <a:gdLst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0 w 9259229"/>
              <a:gd name="connsiteY4" fmla="*/ 1066800 h 1066800"/>
              <a:gd name="connsiteX5" fmla="*/ 0 w 9259229"/>
              <a:gd name="connsiteY5" fmla="*/ 0 h 1066800"/>
              <a:gd name="connsiteX0" fmla="*/ 0 w 9259229"/>
              <a:gd name="connsiteY0" fmla="*/ 0 h 1066800"/>
              <a:gd name="connsiteX1" fmla="*/ 8725829 w 9259229"/>
              <a:gd name="connsiteY1" fmla="*/ 0 h 1066800"/>
              <a:gd name="connsiteX2" fmla="*/ 9259229 w 9259229"/>
              <a:gd name="connsiteY2" fmla="*/ 533400 h 1066800"/>
              <a:gd name="connsiteX3" fmla="*/ 8725829 w 9259229"/>
              <a:gd name="connsiteY3" fmla="*/ 1066800 h 1066800"/>
              <a:gd name="connsiteX4" fmla="*/ 449765 w 9259229"/>
              <a:gd name="connsiteY4" fmla="*/ 1063083 h 1066800"/>
              <a:gd name="connsiteX5" fmla="*/ 0 w 9259229"/>
              <a:gd name="connsiteY5" fmla="*/ 1066800 h 1066800"/>
              <a:gd name="connsiteX6" fmla="*/ 0 w 9259229"/>
              <a:gd name="connsiteY6" fmla="*/ 0 h 1066800"/>
              <a:gd name="connsiteX0" fmla="*/ 7434 w 9266663"/>
              <a:gd name="connsiteY0" fmla="*/ 0 h 6538332"/>
              <a:gd name="connsiteX1" fmla="*/ 8733263 w 9266663"/>
              <a:gd name="connsiteY1" fmla="*/ 0 h 6538332"/>
              <a:gd name="connsiteX2" fmla="*/ 9266663 w 9266663"/>
              <a:gd name="connsiteY2" fmla="*/ 533400 h 6538332"/>
              <a:gd name="connsiteX3" fmla="*/ 8733263 w 9266663"/>
              <a:gd name="connsiteY3" fmla="*/ 1066800 h 6538332"/>
              <a:gd name="connsiteX4" fmla="*/ 457199 w 9266663"/>
              <a:gd name="connsiteY4" fmla="*/ 1063083 h 6538332"/>
              <a:gd name="connsiteX5" fmla="*/ 0 w 9266663"/>
              <a:gd name="connsiteY5" fmla="*/ 6538332 h 6538332"/>
              <a:gd name="connsiteX6" fmla="*/ 7434 w 9266663"/>
              <a:gd name="connsiteY6" fmla="*/ 0 h 6538332"/>
              <a:gd name="connsiteX0" fmla="*/ 0 w 9259229"/>
              <a:gd name="connsiteY0" fmla="*/ 0 h 6568069"/>
              <a:gd name="connsiteX1" fmla="*/ 8725829 w 9259229"/>
              <a:gd name="connsiteY1" fmla="*/ 0 h 6568069"/>
              <a:gd name="connsiteX2" fmla="*/ 9259229 w 9259229"/>
              <a:gd name="connsiteY2" fmla="*/ 533400 h 6568069"/>
              <a:gd name="connsiteX3" fmla="*/ 8725829 w 9259229"/>
              <a:gd name="connsiteY3" fmla="*/ 1066800 h 6568069"/>
              <a:gd name="connsiteX4" fmla="*/ 449765 w 9259229"/>
              <a:gd name="connsiteY4" fmla="*/ 1063083 h 6568069"/>
              <a:gd name="connsiteX5" fmla="*/ 170985 w 9259229"/>
              <a:gd name="connsiteY5" fmla="*/ 6568069 h 6568069"/>
              <a:gd name="connsiteX6" fmla="*/ 0 w 9259229"/>
              <a:gd name="connsiteY6" fmla="*/ 0 h 6568069"/>
              <a:gd name="connsiteX0" fmla="*/ 0 w 9259229"/>
              <a:gd name="connsiteY0" fmla="*/ 0 h 6575503"/>
              <a:gd name="connsiteX1" fmla="*/ 8725829 w 9259229"/>
              <a:gd name="connsiteY1" fmla="*/ 0 h 6575503"/>
              <a:gd name="connsiteX2" fmla="*/ 9259229 w 9259229"/>
              <a:gd name="connsiteY2" fmla="*/ 533400 h 6575503"/>
              <a:gd name="connsiteX3" fmla="*/ 8725829 w 9259229"/>
              <a:gd name="connsiteY3" fmla="*/ 1066800 h 6575503"/>
              <a:gd name="connsiteX4" fmla="*/ 449765 w 9259229"/>
              <a:gd name="connsiteY4" fmla="*/ 1063083 h 6575503"/>
              <a:gd name="connsiteX5" fmla="*/ 141249 w 9259229"/>
              <a:gd name="connsiteY5" fmla="*/ 6575503 h 6575503"/>
              <a:gd name="connsiteX6" fmla="*/ 0 w 9259229"/>
              <a:gd name="connsiteY6" fmla="*/ 0 h 657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9229" h="6575503">
                <a:moveTo>
                  <a:pt x="0" y="0"/>
                </a:moveTo>
                <a:lnTo>
                  <a:pt x="8725829" y="0"/>
                </a:lnTo>
                <a:lnTo>
                  <a:pt x="9259229" y="533400"/>
                </a:lnTo>
                <a:lnTo>
                  <a:pt x="8725829" y="1066800"/>
                </a:lnTo>
                <a:lnTo>
                  <a:pt x="449765" y="1063083"/>
                </a:lnTo>
                <a:lnTo>
                  <a:pt x="141249" y="65755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22862"/>
            <a:ext cx="1767672" cy="19351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272" y="5174328"/>
            <a:ext cx="1801722" cy="139866"/>
          </a:xfrm>
          <a:prstGeom prst="rect">
            <a:avLst/>
          </a:prstGeom>
        </p:spPr>
      </p:pic>
      <p:pic>
        <p:nvPicPr>
          <p:cNvPr id="8" name="Picture 7" descr="UNESCO2006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7239000" cy="41148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905000" y="60960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UNESCO Statistics;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1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Source: UNESCO Institute for Statistics, 2006</a:t>
            </a:r>
            <a:r>
              <a:rPr lang="en-US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ms-MY" sz="1100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38200" y="304801"/>
            <a:ext cx="7772400" cy="10668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STATISTICS OF EDUCATION (E-LEARNING EFFECTS)</a:t>
            </a:r>
            <a:endParaRPr lang="en-US" sz="2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3733800" y="6492875"/>
            <a:ext cx="2133600" cy="365125"/>
          </a:xfrm>
        </p:spPr>
        <p:txBody>
          <a:bodyPr/>
          <a:lstStyle/>
          <a:p>
            <a:fld id="{8942F71F-6415-4147-8F69-420A2A480182}" type="slidenum">
              <a:rPr lang="en-US" b="1" smtClean="0">
                <a:solidFill>
                  <a:schemeClr val="tx1"/>
                </a:solidFill>
              </a:rPr>
              <a:pPr/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8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target_accurac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FF2C2C"/>
      </a:accent1>
      <a:accent2>
        <a:srgbClr val="297FD5"/>
      </a:accent2>
      <a:accent3>
        <a:srgbClr val="FF0000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18622</TotalTime>
  <Words>839</Words>
  <Application>Microsoft Office PowerPoint</Application>
  <PresentationFormat>On-screen Show (4:3)</PresentationFormat>
  <Paragraphs>143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Analyzing Some Factors Hindering E-Learning Adoption in Developing Nations: Acceptability Perspective</vt:lpstr>
      <vt:lpstr>PRESENTATION  OUTLINE</vt:lpstr>
      <vt:lpstr>INTRODUCTION</vt:lpstr>
      <vt:lpstr>MOTIVATION</vt:lpstr>
      <vt:lpstr>E-Learning OVERVIEW</vt:lpstr>
      <vt:lpstr>FORMS OF E-LEARNING</vt:lpstr>
      <vt:lpstr>CHALLENGES AND RESEARCH ISSUES</vt:lpstr>
      <vt:lpstr>COMPARISON OF E-LEARNING FORMS</vt:lpstr>
      <vt:lpstr>STATISTICS OF EDUCATION (E-LEARNING EFFECTS)</vt:lpstr>
      <vt:lpstr>FACTORS AFFECTING E-LEARNING</vt:lpstr>
      <vt:lpstr>… FACTORS AFFECTING E-LEARNING</vt:lpstr>
      <vt:lpstr>Slide 12</vt:lpstr>
      <vt:lpstr>Slide 13</vt:lpstr>
      <vt:lpstr>Appreciation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 Accuracy</dc:title>
  <dc:creator>Presentermedia</dc:creator>
  <cp:lastModifiedBy>MSI</cp:lastModifiedBy>
  <cp:revision>273</cp:revision>
  <dcterms:created xsi:type="dcterms:W3CDTF">2013-11-06T20:56:55Z</dcterms:created>
  <dcterms:modified xsi:type="dcterms:W3CDTF">2018-04-16T10:51:35Z</dcterms:modified>
</cp:coreProperties>
</file>